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3"/>
    <p:sldId id="257" r:id="rId4"/>
    <p:sldId id="259" r:id="rId5"/>
    <p:sldId id="277" r:id="rId6"/>
    <p:sldId id="265" r:id="rId7"/>
    <p:sldId id="295" r:id="rId8"/>
    <p:sldId id="260" r:id="rId9"/>
    <p:sldId id="274" r:id="rId10"/>
    <p:sldId id="297" r:id="rId11"/>
    <p:sldId id="266" r:id="rId12"/>
    <p:sldId id="261" r:id="rId13"/>
    <p:sldId id="293" r:id="rId14"/>
    <p:sldId id="294" r:id="rId15"/>
    <p:sldId id="296" r:id="rId16"/>
    <p:sldId id="263" r:id="rId17"/>
  </p:sldIdLst>
  <p:sldSz cx="12192000" cy="6858000"/>
  <p:notesSz cx="6858000" cy="9144000"/>
  <p:embeddedFontLst>
    <p:embeddedFont>
      <p:font typeface="思源黑体 CN Regular" panose="020B0500000000000000" charset="-122"/>
      <p:regular r:id="rId23"/>
    </p:embeddedFont>
    <p:embeddedFont>
      <p:font typeface="汉仪颜楷简" panose="00020600040101010101" charset="-122"/>
      <p:regular r:id="rId24"/>
    </p:embeddedFont>
    <p:embeddedFont>
      <p:font typeface="思源宋体 CN" panose="02020400000000000000" charset="-122"/>
      <p:regular r:id="rId25"/>
    </p:embeddedFont>
    <p:embeddedFont>
      <p:font typeface="思源黑体 CN Bold" panose="020B0800000000000000" charset="-122"/>
      <p:bold r:id="rId26"/>
    </p:embeddedFont>
    <p:embeddedFont>
      <p:font typeface="华文新魏" panose="02010800040101010101" charset="-122"/>
      <p:regular r:id="rId27"/>
    </p:embeddedFont>
    <p:embeddedFont>
      <p:font typeface="楷体" panose="02010609060101010101" charset="-122"/>
      <p:regular r:id="rId28"/>
    </p:embeddedFont>
  </p:embeddedFontLst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7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6E70"/>
    <a:srgbClr val="FFAA9F"/>
    <a:srgbClr val="FFB9AF"/>
    <a:srgbClr val="F6C489"/>
    <a:srgbClr val="FFCEC7"/>
    <a:srgbClr val="FEE6DC"/>
    <a:srgbClr val="7EA294"/>
    <a:srgbClr val="FFC5BD"/>
    <a:srgbClr val="E8F2EE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26" autoAdjust="0"/>
    <p:restoredTop sz="94399" autoAdjust="0"/>
  </p:normalViewPr>
  <p:slideViewPr>
    <p:cSldViewPr snapToGrid="0" showGuides="1">
      <p:cViewPr>
        <p:scale>
          <a:sx n="50" d="100"/>
          <a:sy n="50" d="100"/>
        </p:scale>
        <p:origin x="243" y="489"/>
      </p:cViewPr>
      <p:guideLst>
        <p:guide orient="horz" pos="2207"/>
        <p:guide pos="38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20.xml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 CN Regular" panose="020B0500000000000000" charset="-122"/>
                <a:ea typeface="思源黑体 CN Regular" panose="020B0500000000000000" charset="-122"/>
              </a:rPr>
            </a:fld>
            <a:endParaRPr lang="zh-CN" altLang="en-US"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 CN Regular" panose="020B0500000000000000" charset="-122"/>
                <a:ea typeface="思源黑体 CN Regular" panose="020B0500000000000000" charset="-122"/>
              </a:rPr>
            </a:fld>
            <a:endParaRPr lang="zh-CN" altLang="en-US"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charset="-122"/>
                <a:ea typeface="思源黑体 CN Regular" panose="020B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charset="-122"/>
                <a:ea typeface="思源黑体 CN Regular" panose="020B05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charset="-122"/>
                <a:ea typeface="思源黑体 CN Regular" panose="020B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charset="-122"/>
                <a:ea typeface="思源黑体 CN Regular" panose="020B05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WATERCOLOR_LEAVES_WALLPAPER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4258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WATERCOLOR_LEAVES_WALLPAPER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13967" t="6919" r="3320" b="10368"/>
          <a:stretch>
            <a:fillRect/>
          </a:stretch>
        </p:blipFill>
        <p:spPr>
          <a:xfrm>
            <a:off x="0" y="0"/>
            <a:ext cx="12194258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WATERCOLOR_LEAVES_WALLPAPER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6428" t="32269" r="32519" b="6666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50.xml"/><Relationship Id="rId16" Type="http://schemas.openxmlformats.org/officeDocument/2006/relationships/tags" Target="../tags/tag49.xml"/><Relationship Id="rId15" Type="http://schemas.openxmlformats.org/officeDocument/2006/relationships/tags" Target="../tags/tag48.xml"/><Relationship Id="rId14" Type="http://schemas.openxmlformats.org/officeDocument/2006/relationships/tags" Target="../tags/tag47.xml"/><Relationship Id="rId13" Type="http://schemas.openxmlformats.org/officeDocument/2006/relationships/tags" Target="../tags/tag46.xml"/><Relationship Id="rId12" Type="http://schemas.openxmlformats.org/officeDocument/2006/relationships/tags" Target="../tags/tag45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ea typeface="思源黑体 CN Regular" panose="020B05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ea typeface="思源黑体 CN Regular" panose="020B050000000000000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ea typeface="思源黑体 CN Regular" panose="020B05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思源黑体 CN Regular" panose="020B0500000000000000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思源黑体 CN Regular" panose="020B0500000000000000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思源黑体 CN Regular" panose="020B0500000000000000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思源黑体 CN Regular" panose="020B0500000000000000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思源黑体 CN Regular" panose="020B0500000000000000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思源黑体 CN Regular" panose="020B0500000000000000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image" Target="../media/image14.jpeg"/><Relationship Id="rId6" Type="http://schemas.openxmlformats.org/officeDocument/2006/relationships/tags" Target="../tags/tag108.xml"/><Relationship Id="rId5" Type="http://schemas.openxmlformats.org/officeDocument/2006/relationships/image" Target="../media/image13.png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3" Type="http://schemas.openxmlformats.org/officeDocument/2006/relationships/slideLayout" Target="../slideLayouts/slideLayout3.xml"/><Relationship Id="rId22" Type="http://schemas.openxmlformats.org/officeDocument/2006/relationships/tags" Target="../tags/tag117.xml"/><Relationship Id="rId21" Type="http://schemas.openxmlformats.org/officeDocument/2006/relationships/image" Target="../media/image20.jpeg"/><Relationship Id="rId20" Type="http://schemas.openxmlformats.org/officeDocument/2006/relationships/tags" Target="../tags/tag116.xml"/><Relationship Id="rId2" Type="http://schemas.openxmlformats.org/officeDocument/2006/relationships/tags" Target="../tags/tag105.xml"/><Relationship Id="rId19" Type="http://schemas.openxmlformats.org/officeDocument/2006/relationships/image" Target="../media/image19.jpeg"/><Relationship Id="rId18" Type="http://schemas.openxmlformats.org/officeDocument/2006/relationships/tags" Target="../tags/tag115.xml"/><Relationship Id="rId17" Type="http://schemas.openxmlformats.org/officeDocument/2006/relationships/image" Target="../media/image18.jpeg"/><Relationship Id="rId16" Type="http://schemas.openxmlformats.org/officeDocument/2006/relationships/tags" Target="../tags/tag114.xml"/><Relationship Id="rId15" Type="http://schemas.openxmlformats.org/officeDocument/2006/relationships/image" Target="../media/image17.png"/><Relationship Id="rId14" Type="http://schemas.openxmlformats.org/officeDocument/2006/relationships/tags" Target="../tags/tag113.xml"/><Relationship Id="rId13" Type="http://schemas.openxmlformats.org/officeDocument/2006/relationships/image" Target="../media/image16.jpeg"/><Relationship Id="rId12" Type="http://schemas.openxmlformats.org/officeDocument/2006/relationships/tags" Target="../tags/tag112.xml"/><Relationship Id="rId11" Type="http://schemas.openxmlformats.org/officeDocument/2006/relationships/image" Target="../media/image15.jpeg"/><Relationship Id="rId10" Type="http://schemas.openxmlformats.org/officeDocument/2006/relationships/tags" Target="../tags/tag111.xml"/><Relationship Id="rId1" Type="http://schemas.openxmlformats.org/officeDocument/2006/relationships/tags" Target="../tags/tag10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9.xml"/><Relationship Id="rId1" Type="http://schemas.openxmlformats.org/officeDocument/2006/relationships/tags" Target="../tags/tag11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.jpeg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image" Target="../media/image4.jpeg"/><Relationship Id="rId6" Type="http://schemas.openxmlformats.org/officeDocument/2006/relationships/tags" Target="../tags/tag74.xml"/><Relationship Id="rId5" Type="http://schemas.openxmlformats.org/officeDocument/2006/relationships/image" Target="../media/image3.jpeg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5.jpeg"/><Relationship Id="rId1" Type="http://schemas.openxmlformats.org/officeDocument/2006/relationships/tags" Target="../tags/tag7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8.jpeg"/><Relationship Id="rId7" Type="http://schemas.openxmlformats.org/officeDocument/2006/relationships/tags" Target="../tags/tag83.xml"/><Relationship Id="rId6" Type="http://schemas.openxmlformats.org/officeDocument/2006/relationships/image" Target="../media/image7.jpeg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0.jpeg"/><Relationship Id="rId6" Type="http://schemas.openxmlformats.org/officeDocument/2006/relationships/image" Target="../media/image9.jpeg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217930" y="2106930"/>
            <a:ext cx="97110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4F6E7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汉仪颜楷简" panose="00020600040101010101" charset="-122"/>
              </a:rPr>
              <a:t>心有繁花</a:t>
            </a:r>
            <a:r>
              <a:rPr lang="en-US" altLang="zh-CN" sz="8000" dirty="0">
                <a:solidFill>
                  <a:srgbClr val="4F6E7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汉仪颜楷简" panose="00020600040101010101" charset="-122"/>
              </a:rPr>
              <a:t>  </a:t>
            </a:r>
            <a:r>
              <a:rPr lang="zh-CN" altLang="en-US" sz="8000" dirty="0">
                <a:solidFill>
                  <a:srgbClr val="4F6E70"/>
                </a:solidFill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  <a:sym typeface="汉仪颜楷简" panose="00020600040101010101" charset="-122"/>
              </a:rPr>
              <a:t>一路芳华</a:t>
            </a:r>
            <a:r>
              <a:rPr lang="en-US" altLang="zh-CN" sz="8000" dirty="0">
                <a:solidFill>
                  <a:srgbClr val="4F6E70"/>
                </a:solidFill>
                <a:latin typeface="思源宋体 CN" panose="02020400000000000000" charset="-122"/>
                <a:ea typeface="思源宋体 CN" panose="02020400000000000000" charset="-122"/>
              </a:rPr>
              <a:t> </a:t>
            </a:r>
            <a:endParaRPr lang="zh-CN" altLang="ja-JP" sz="8000" dirty="0">
              <a:solidFill>
                <a:srgbClr val="4F6E70"/>
              </a:solidFill>
              <a:latin typeface="思源宋体 CN" panose="02020400000000000000" charset="-122"/>
              <a:ea typeface="思源宋体 CN" panose="02020400000000000000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2491591" y="3831553"/>
            <a:ext cx="8288318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7EA294"/>
                </a:solidFill>
                <a:effectLst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——</a:t>
            </a:r>
            <a:r>
              <a:rPr lang="zh-CN" altLang="en-US" sz="2400" kern="100" dirty="0">
                <a:solidFill>
                  <a:srgbClr val="7EA294"/>
                </a:solidFill>
                <a:effectLst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rPr>
              <a:t>新北区学前教育徐志国卓越成长营个人成长汇报</a:t>
            </a:r>
            <a:endParaRPr lang="zh-CN" altLang="en-US" sz="2400" kern="100" dirty="0">
              <a:solidFill>
                <a:srgbClr val="7EA294"/>
              </a:solidFill>
              <a:effectLst/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604385" y="5287645"/>
            <a:ext cx="3127375" cy="611126"/>
            <a:chOff x="4671060" y="5373370"/>
            <a:chExt cx="2857500" cy="611394"/>
          </a:xfrm>
        </p:grpSpPr>
        <p:sp>
          <p:nvSpPr>
            <p:cNvPr id="2" name="矩形: 圆角 1"/>
            <p:cNvSpPr/>
            <p:nvPr/>
          </p:nvSpPr>
          <p:spPr>
            <a:xfrm>
              <a:off x="4671060" y="5373370"/>
              <a:ext cx="2857500" cy="3937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CEC7"/>
                </a:gs>
                <a:gs pos="100000">
                  <a:srgbClr val="F6C489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732020" y="5400943"/>
              <a:ext cx="2735580" cy="583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姓名：</a:t>
              </a:r>
              <a:r>
                <a:rPr lang="zh-CN" altLang="en-US" sz="1600" dirty="0" err="1">
                  <a:solidFill>
                    <a:schemeClr val="bg1"/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黄丽</a:t>
              </a:r>
              <a:r>
                <a:rPr lang="en-US" altLang="zh-CN" sz="1600" dirty="0">
                  <a:solidFill>
                    <a:schemeClr val="bg1"/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    </a:t>
              </a:r>
              <a:r>
                <a:rPr lang="zh-CN" altLang="en-US" sz="1600" dirty="0">
                  <a:solidFill>
                    <a:schemeClr val="bg1"/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日期：</a:t>
              </a:r>
              <a:r>
                <a:rPr lang="en-US" altLang="zh-CN" sz="1600" dirty="0">
                  <a:solidFill>
                    <a:schemeClr val="bg1"/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2024.1.17</a:t>
              </a:r>
              <a:endParaRPr lang="zh-CN" altLang="en-US" sz="1600" dirty="0">
                <a:solidFill>
                  <a:schemeClr val="bg1"/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平行四边形 7"/>
          <p:cNvSpPr/>
          <p:nvPr>
            <p:custDataLst>
              <p:tags r:id="rId1"/>
            </p:custDataLst>
          </p:nvPr>
        </p:nvSpPr>
        <p:spPr>
          <a:xfrm>
            <a:off x="400490" y="0"/>
            <a:ext cx="351541" cy="664210"/>
          </a:xfrm>
          <a:prstGeom prst="parallelogram">
            <a:avLst>
              <a:gd name="adj" fmla="val 0"/>
            </a:avLst>
          </a:prstGeom>
          <a:solidFill>
            <a:srgbClr val="FFAA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思源黑体 CN Regular" panose="020B0500000000000000" charset="-122"/>
              <a:cs typeface="+mn-cs"/>
            </a:endParaRPr>
          </a:p>
        </p:txBody>
      </p:sp>
      <p:sp>
        <p:nvSpPr>
          <p:cNvPr id="22" name="任意多边形 2"/>
          <p:cNvSpPr/>
          <p:nvPr/>
        </p:nvSpPr>
        <p:spPr>
          <a:xfrm rot="19680000">
            <a:off x="1315479" y="3351957"/>
            <a:ext cx="8356304" cy="164745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942" h="2472">
                <a:moveTo>
                  <a:pt x="7440" y="0"/>
                </a:moveTo>
                <a:lnTo>
                  <a:pt x="7455" y="9"/>
                </a:lnTo>
                <a:lnTo>
                  <a:pt x="7456" y="9"/>
                </a:lnTo>
                <a:lnTo>
                  <a:pt x="7456" y="10"/>
                </a:lnTo>
                <a:lnTo>
                  <a:pt x="10497" y="1910"/>
                </a:lnTo>
                <a:lnTo>
                  <a:pt x="12935" y="1654"/>
                </a:lnTo>
                <a:lnTo>
                  <a:pt x="12907" y="1393"/>
                </a:lnTo>
                <a:lnTo>
                  <a:pt x="13942" y="1812"/>
                </a:lnTo>
                <a:lnTo>
                  <a:pt x="13017" y="2437"/>
                </a:lnTo>
                <a:lnTo>
                  <a:pt x="12989" y="2176"/>
                </a:lnTo>
                <a:lnTo>
                  <a:pt x="10360" y="2453"/>
                </a:lnTo>
                <a:lnTo>
                  <a:pt x="10348" y="2472"/>
                </a:lnTo>
                <a:lnTo>
                  <a:pt x="10324" y="2456"/>
                </a:lnTo>
                <a:lnTo>
                  <a:pt x="10316" y="2457"/>
                </a:lnTo>
                <a:lnTo>
                  <a:pt x="10315" y="2451"/>
                </a:lnTo>
                <a:lnTo>
                  <a:pt x="7296" y="564"/>
                </a:lnTo>
                <a:lnTo>
                  <a:pt x="0" y="564"/>
                </a:lnTo>
                <a:lnTo>
                  <a:pt x="0" y="9"/>
                </a:lnTo>
                <a:lnTo>
                  <a:pt x="7434" y="9"/>
                </a:lnTo>
                <a:lnTo>
                  <a:pt x="744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"/>
          <p:cNvSpPr txBox="1"/>
          <p:nvPr/>
        </p:nvSpPr>
        <p:spPr>
          <a:xfrm>
            <a:off x="521651" y="3653584"/>
            <a:ext cx="2422768" cy="367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第一，和本园内有经验的老师一起探讨和学习。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4457700" y="4505325"/>
            <a:ext cx="2422525" cy="1179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AA9F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第二，梳理清楚自己的疑惑和欠缺，向专家请教。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FFAA9F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5623446" y="1962070"/>
            <a:ext cx="2422769" cy="367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第三，在不断尝试的同时向一同比赛的小伙伴学习。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8892297" y="2626551"/>
            <a:ext cx="2422769" cy="367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AA9F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梳理及时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FFAA9F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AA9F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贵在坚持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FFAA9F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058116" y="4924161"/>
            <a:ext cx="773559" cy="761308"/>
            <a:chOff x="2030176" y="4719691"/>
            <a:chExt cx="773559" cy="761308"/>
          </a:xfrm>
        </p:grpSpPr>
        <p:sp>
          <p:nvSpPr>
            <p:cNvPr id="2" name="椭圆 1"/>
            <p:cNvSpPr/>
            <p:nvPr/>
          </p:nvSpPr>
          <p:spPr>
            <a:xfrm>
              <a:off x="2042427" y="4719691"/>
              <a:ext cx="761308" cy="761308"/>
            </a:xfrm>
            <a:prstGeom prst="ellipse">
              <a:avLst/>
            </a:prstGeom>
            <a:solidFill>
              <a:srgbClr val="4F6E7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030176" y="4854674"/>
              <a:ext cx="773558" cy="491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600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1</a:t>
              </a:r>
              <a:endParaRPr lang="en-US" altLang="zh-CN" sz="26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063770" y="3653564"/>
            <a:ext cx="773559" cy="761308"/>
            <a:chOff x="4035830" y="3449094"/>
            <a:chExt cx="773559" cy="761308"/>
          </a:xfrm>
        </p:grpSpPr>
        <p:sp>
          <p:nvSpPr>
            <p:cNvPr id="3" name="椭圆 2"/>
            <p:cNvSpPr/>
            <p:nvPr/>
          </p:nvSpPr>
          <p:spPr>
            <a:xfrm>
              <a:off x="4048081" y="3449094"/>
              <a:ext cx="761308" cy="761308"/>
            </a:xfrm>
            <a:prstGeom prst="ellipse">
              <a:avLst/>
            </a:prstGeom>
            <a:solidFill>
              <a:srgbClr val="FFB9A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035830" y="3574123"/>
              <a:ext cx="773558" cy="491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600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2</a:t>
              </a:r>
              <a:endParaRPr lang="en-US" altLang="zh-CN" sz="26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031600" y="3198529"/>
            <a:ext cx="773558" cy="761308"/>
            <a:chOff x="7003660" y="2994059"/>
            <a:chExt cx="773558" cy="761308"/>
          </a:xfrm>
        </p:grpSpPr>
        <p:sp>
          <p:nvSpPr>
            <p:cNvPr id="5" name="椭圆 4"/>
            <p:cNvSpPr/>
            <p:nvPr/>
          </p:nvSpPr>
          <p:spPr>
            <a:xfrm>
              <a:off x="7015725" y="2994059"/>
              <a:ext cx="761308" cy="761308"/>
            </a:xfrm>
            <a:prstGeom prst="ellipse">
              <a:avLst/>
            </a:prstGeom>
            <a:solidFill>
              <a:srgbClr val="4F6E7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003660" y="3128990"/>
              <a:ext cx="773558" cy="491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600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3</a:t>
              </a:r>
              <a:endParaRPr lang="en-US" altLang="zh-CN" sz="26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264771" y="1651995"/>
            <a:ext cx="773558" cy="761308"/>
            <a:chOff x="9236831" y="1447525"/>
            <a:chExt cx="773558" cy="761308"/>
          </a:xfrm>
        </p:grpSpPr>
        <p:sp>
          <p:nvSpPr>
            <p:cNvPr id="9" name="椭圆 8"/>
            <p:cNvSpPr/>
            <p:nvPr/>
          </p:nvSpPr>
          <p:spPr>
            <a:xfrm>
              <a:off x="9248896" y="1447525"/>
              <a:ext cx="761308" cy="761308"/>
            </a:xfrm>
            <a:prstGeom prst="ellipse">
              <a:avLst/>
            </a:prstGeom>
            <a:solidFill>
              <a:srgbClr val="FFB9A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236831" y="1582404"/>
              <a:ext cx="773558" cy="491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600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4</a:t>
              </a:r>
              <a:endParaRPr lang="en-US" altLang="zh-CN" sz="26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906145" y="249555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rPr>
              <a:t>做事的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rPr>
              <a:t>态度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sp>
        <p:nvSpPr>
          <p:cNvPr id="27" name="文本框 36"/>
          <p:cNvSpPr txBox="1"/>
          <p:nvPr>
            <p:custDataLst>
              <p:tags r:id="rId3"/>
            </p:custDataLst>
          </p:nvPr>
        </p:nvSpPr>
        <p:spPr>
          <a:xfrm>
            <a:off x="996950" y="875030"/>
            <a:ext cx="6454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3.做中思，在成事中成人、以成人促成事。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451090" y="4939030"/>
            <a:ext cx="4517390" cy="610870"/>
            <a:chOff x="11734" y="7778"/>
            <a:chExt cx="7114" cy="962"/>
          </a:xfrm>
        </p:grpSpPr>
        <p:sp>
          <p:nvSpPr>
            <p:cNvPr id="28" name="平行四边形 27"/>
            <p:cNvSpPr/>
            <p:nvPr>
              <p:custDataLst>
                <p:tags r:id="rId4"/>
              </p:custDataLst>
            </p:nvPr>
          </p:nvSpPr>
          <p:spPr>
            <a:xfrm>
              <a:off x="11734" y="7778"/>
              <a:ext cx="7114" cy="963"/>
            </a:xfrm>
            <a:prstGeom prst="parallelogram">
              <a:avLst/>
            </a:prstGeom>
            <a:solidFill>
              <a:srgbClr val="4F6E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文本框 4"/>
            <p:cNvSpPr txBox="1"/>
            <p:nvPr>
              <p:custDataLst>
                <p:tags r:id="rId5"/>
              </p:custDataLst>
            </p:nvPr>
          </p:nvSpPr>
          <p:spPr>
            <a:xfrm>
              <a:off x="11904" y="7967"/>
              <a:ext cx="6944" cy="630"/>
            </a:xfrm>
            <a:prstGeom prst="round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+mn-cs"/>
                </a:rPr>
                <a:t>勇于尝试新事物，走出自己的舒适圈。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11" grpId="0"/>
      <p:bldP spid="13" grpId="0"/>
      <p:bldP spid="15" grpId="0"/>
      <p:bldP spid="17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667964" y="3109319"/>
            <a:ext cx="88747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+mn-cs"/>
              </a:rPr>
              <a:t>下阶段规划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038294" y="1672255"/>
            <a:ext cx="613410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all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rPr>
              <a:t>PART  THREE </a:t>
            </a:r>
            <a:endParaRPr kumimoji="0" lang="zh-CN" altLang="en-US" sz="2800" b="0" i="0" u="none" strike="noStrike" kern="1200" cap="all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Regular" panose="020B0500000000000000" charset="-122"/>
              <a:ea typeface="思源黑体 CN Regular" panose="020B0500000000000000" charset="-122"/>
              <a:cs typeface="+mn-cs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5531395" y="5223915"/>
            <a:ext cx="1147899" cy="15815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CEC7"/>
              </a:gs>
              <a:gs pos="100000">
                <a:srgbClr val="F6C48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思源黑体 CN Regular" panose="020B0500000000000000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906145" y="249555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rPr>
              <a:t>未来的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rPr>
              <a:t>规划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sp>
        <p:nvSpPr>
          <p:cNvPr id="8" name="平行四边形 7"/>
          <p:cNvSpPr/>
          <p:nvPr>
            <p:custDataLst>
              <p:tags r:id="rId2"/>
            </p:custDataLst>
          </p:nvPr>
        </p:nvSpPr>
        <p:spPr>
          <a:xfrm>
            <a:off x="400490" y="0"/>
            <a:ext cx="351541" cy="664210"/>
          </a:xfrm>
          <a:prstGeom prst="parallelogram">
            <a:avLst>
              <a:gd name="adj" fmla="val 0"/>
            </a:avLst>
          </a:prstGeom>
          <a:solidFill>
            <a:srgbClr val="FFAA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思源黑体 CN Regular" panose="020B0500000000000000" charset="-122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641281" y="1990775"/>
            <a:ext cx="8764270" cy="4382249"/>
            <a:chOff x="1641281" y="1990775"/>
            <a:chExt cx="8764270" cy="4382249"/>
          </a:xfrm>
        </p:grpSpPr>
        <p:sp>
          <p:nvSpPr>
            <p:cNvPr id="2" name="箭头: 五边形 27"/>
            <p:cNvSpPr/>
            <p:nvPr/>
          </p:nvSpPr>
          <p:spPr>
            <a:xfrm>
              <a:off x="4733096" y="1990775"/>
              <a:ext cx="1310640" cy="485775"/>
            </a:xfrm>
            <a:prstGeom prst="homePlate">
              <a:avLst/>
            </a:prstGeom>
            <a:solidFill>
              <a:srgbClr val="FFB9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797425" y="2056765"/>
              <a:ext cx="1022350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15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E2E1"/>
                      </a:gs>
                      <a:gs pos="100000">
                        <a:srgbClr val="E5C273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字魂55号-龙吟手书" panose="00000500000000000000" pitchFamily="2" charset="-122"/>
                  <a:ea typeface="字魂55号-龙吟手书" panose="00000500000000000000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思源黑体 CN Regular" panose="020B0500000000000000" charset="-122"/>
                </a:rPr>
                <a:t>1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6385466" y="2094280"/>
              <a:ext cx="268605" cy="268605"/>
            </a:xfrm>
            <a:prstGeom prst="ellipse">
              <a:avLst/>
            </a:prstGeom>
            <a:noFill/>
            <a:ln w="31750">
              <a:solidFill>
                <a:srgbClr val="4F6E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15" name="文本框 5"/>
            <p:cNvSpPr txBox="1"/>
            <p:nvPr/>
          </p:nvSpPr>
          <p:spPr>
            <a:xfrm>
              <a:off x="1641281" y="5605309"/>
              <a:ext cx="8764270" cy="76771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2400" b="1" i="0" u="none" strike="noStrike" kern="1200" cap="none" spc="12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思源黑体 CN Regular" panose="020B0500000000000000" charset="-122"/>
                  <a:sym typeface="+mn-ea"/>
                </a:rPr>
                <a:t>接下要坚持研究与实践紧密结合，“磨一通类、磨一益群”。</a:t>
              </a:r>
              <a:endParaRPr kumimoji="0" sz="2400" b="1" i="0" u="none" strike="noStrike" kern="1200" cap="none" spc="12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+mn-ea"/>
              </a:endParaRPr>
            </a:p>
          </p:txBody>
        </p:sp>
        <p:sp>
          <p:nvSpPr>
            <p:cNvPr id="16" name="文本框 4"/>
            <p:cNvSpPr txBox="1"/>
            <p:nvPr/>
          </p:nvSpPr>
          <p:spPr>
            <a:xfrm>
              <a:off x="7023605" y="2057564"/>
              <a:ext cx="2551244" cy="367403"/>
            </a:xfrm>
            <a:prstGeom prst="round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AA9F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思源黑体 CN Regular" panose="020B0500000000000000" charset="-122"/>
                </a:rPr>
                <a:t>阅读的习惯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AA9F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733096" y="3192195"/>
            <a:ext cx="4841753" cy="485775"/>
            <a:chOff x="4733096" y="3462070"/>
            <a:chExt cx="4841753" cy="485775"/>
          </a:xfrm>
        </p:grpSpPr>
        <p:sp>
          <p:nvSpPr>
            <p:cNvPr id="9" name="箭头: 五边形 31"/>
            <p:cNvSpPr/>
            <p:nvPr/>
          </p:nvSpPr>
          <p:spPr>
            <a:xfrm>
              <a:off x="4733096" y="3462070"/>
              <a:ext cx="1310640" cy="485775"/>
            </a:xfrm>
            <a:prstGeom prst="homePlate">
              <a:avLst/>
            </a:prstGeom>
            <a:solidFill>
              <a:srgbClr val="FFB9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797425" y="3528060"/>
              <a:ext cx="1022350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15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E2E1"/>
                      </a:gs>
                      <a:gs pos="100000">
                        <a:srgbClr val="E5C273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字魂55号-龙吟手书" panose="00000500000000000000" pitchFamily="2" charset="-122"/>
                  <a:ea typeface="字魂55号-龙吟手书" panose="00000500000000000000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思源黑体 CN Regular" panose="020B0500000000000000" charset="-122"/>
                </a:rPr>
                <a:t>2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385466" y="3570020"/>
              <a:ext cx="268605" cy="268605"/>
            </a:xfrm>
            <a:prstGeom prst="ellipse">
              <a:avLst/>
            </a:prstGeom>
            <a:noFill/>
            <a:ln w="31750">
              <a:solidFill>
                <a:srgbClr val="4F6E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18" name="文本框 4"/>
            <p:cNvSpPr txBox="1"/>
            <p:nvPr/>
          </p:nvSpPr>
          <p:spPr>
            <a:xfrm>
              <a:off x="7023605" y="3528962"/>
              <a:ext cx="2551244" cy="367403"/>
            </a:xfrm>
            <a:prstGeom prst="round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AA9F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思源黑体 CN Regular" panose="020B0500000000000000" charset="-122"/>
                </a:rPr>
                <a:t>研究的习惯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AA9F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78181" y="4562525"/>
            <a:ext cx="4813813" cy="485775"/>
            <a:chOff x="4733096" y="4932730"/>
            <a:chExt cx="4813813" cy="485775"/>
          </a:xfrm>
        </p:grpSpPr>
        <p:sp>
          <p:nvSpPr>
            <p:cNvPr id="12" name="箭头: 五边形 37"/>
            <p:cNvSpPr/>
            <p:nvPr/>
          </p:nvSpPr>
          <p:spPr>
            <a:xfrm>
              <a:off x="4733096" y="4932730"/>
              <a:ext cx="1310640" cy="485775"/>
            </a:xfrm>
            <a:prstGeom prst="homePlate">
              <a:avLst/>
            </a:prstGeom>
            <a:solidFill>
              <a:srgbClr val="FFB9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797425" y="4998720"/>
              <a:ext cx="1022350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15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E2E1"/>
                      </a:gs>
                      <a:gs pos="100000">
                        <a:srgbClr val="E5C273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字魂55号-龙吟手书" panose="00000500000000000000" pitchFamily="2" charset="-122"/>
                  <a:ea typeface="字魂55号-龙吟手书" panose="00000500000000000000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思源黑体 CN Regular" panose="020B0500000000000000" charset="-122"/>
                </a:rPr>
                <a:t>3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385466" y="5045760"/>
              <a:ext cx="268605" cy="268605"/>
            </a:xfrm>
            <a:prstGeom prst="ellipse">
              <a:avLst/>
            </a:prstGeom>
            <a:noFill/>
            <a:ln w="31750">
              <a:solidFill>
                <a:srgbClr val="4F6E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20" name="文本框 4"/>
            <p:cNvSpPr txBox="1"/>
            <p:nvPr/>
          </p:nvSpPr>
          <p:spPr>
            <a:xfrm>
              <a:off x="6995665" y="4946385"/>
              <a:ext cx="2551244" cy="367403"/>
            </a:xfrm>
            <a:prstGeom prst="round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AA9F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思源黑体 CN Regular" panose="020B0500000000000000" charset="-122"/>
                </a:rPr>
                <a:t>静心带班的习惯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AA9F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61135" y="1061085"/>
            <a:ext cx="4201795" cy="611505"/>
            <a:chOff x="11734" y="7778"/>
            <a:chExt cx="7114" cy="963"/>
          </a:xfrm>
        </p:grpSpPr>
        <p:sp>
          <p:nvSpPr>
            <p:cNvPr id="28" name="平行四边形 27"/>
            <p:cNvSpPr/>
            <p:nvPr>
              <p:custDataLst>
                <p:tags r:id="rId3"/>
              </p:custDataLst>
            </p:nvPr>
          </p:nvSpPr>
          <p:spPr>
            <a:xfrm>
              <a:off x="11734" y="7778"/>
              <a:ext cx="7114" cy="963"/>
            </a:xfrm>
            <a:prstGeom prst="parallelogram">
              <a:avLst/>
            </a:prstGeom>
            <a:solidFill>
              <a:srgbClr val="4F6E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文本框 4"/>
            <p:cNvSpPr txBox="1"/>
            <p:nvPr>
              <p:custDataLst>
                <p:tags r:id="rId4"/>
              </p:custDataLst>
            </p:nvPr>
          </p:nvSpPr>
          <p:spPr>
            <a:xfrm>
              <a:off x="11734" y="7967"/>
              <a:ext cx="6944" cy="630"/>
            </a:xfrm>
            <a:prstGeom prst="round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+mn-cs"/>
                </a:rPr>
                <a:t>尽量方为称职 倾心方为优秀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endParaRPr>
            </a:p>
          </p:txBody>
        </p:sp>
      </p:grpSp>
      <p:pic>
        <p:nvPicPr>
          <p:cNvPr id="4" name="图片 3" descr="IMG_7767(20240117-125841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5250" y="1817370"/>
            <a:ext cx="2480310" cy="1860550"/>
          </a:xfrm>
          <a:prstGeom prst="rect">
            <a:avLst/>
          </a:prstGeom>
        </p:spPr>
      </p:pic>
      <p:pic>
        <p:nvPicPr>
          <p:cNvPr id="7" name="图片 6" descr="IMG_7766(20240117-125805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5250" y="3822700"/>
            <a:ext cx="2487295" cy="1865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平行四边形 7"/>
          <p:cNvSpPr/>
          <p:nvPr>
            <p:custDataLst>
              <p:tags r:id="rId1"/>
            </p:custDataLst>
          </p:nvPr>
        </p:nvSpPr>
        <p:spPr>
          <a:xfrm>
            <a:off x="400490" y="0"/>
            <a:ext cx="351541" cy="664210"/>
          </a:xfrm>
          <a:prstGeom prst="parallelogram">
            <a:avLst>
              <a:gd name="adj" fmla="val 0"/>
            </a:avLst>
          </a:prstGeom>
          <a:solidFill>
            <a:srgbClr val="FFAA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思源黑体 CN Regular" panose="020B0500000000000000" charset="-122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75335" y="1917700"/>
            <a:ext cx="3327400" cy="2523490"/>
            <a:chOff x="831215" y="2531745"/>
            <a:chExt cx="3327400" cy="2523490"/>
          </a:xfrm>
        </p:grpSpPr>
        <p:sp>
          <p:nvSpPr>
            <p:cNvPr id="2" name="矩形 1"/>
            <p:cNvSpPr/>
            <p:nvPr/>
          </p:nvSpPr>
          <p:spPr>
            <a:xfrm>
              <a:off x="831215" y="2531745"/>
              <a:ext cx="2952750" cy="2161540"/>
            </a:xfrm>
            <a:prstGeom prst="rect">
              <a:avLst/>
            </a:prstGeom>
            <a:noFill/>
            <a:ln>
              <a:solidFill>
                <a:srgbClr val="FFB9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平行四边形 2"/>
            <p:cNvSpPr/>
            <p:nvPr/>
          </p:nvSpPr>
          <p:spPr>
            <a:xfrm>
              <a:off x="1112520" y="4443730"/>
              <a:ext cx="2872740" cy="611505"/>
            </a:xfrm>
            <a:prstGeom prst="parallelogram">
              <a:avLst/>
            </a:prstGeom>
            <a:solidFill>
              <a:srgbClr val="FFB9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5"/>
            <p:cNvSpPr txBox="1"/>
            <p:nvPr/>
          </p:nvSpPr>
          <p:spPr>
            <a:xfrm>
              <a:off x="981075" y="2891790"/>
              <a:ext cx="2783840" cy="210756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1600" b="0" i="0" u="none" strike="noStrike" kern="1200" cap="none" spc="12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+mn-cs"/>
                  <a:sym typeface="+mn-ea"/>
                </a:rPr>
                <a:t>通过潜心研究和学习收获更多师幼互动的策略与经验</a:t>
              </a:r>
              <a:r>
                <a:rPr kumimoji="0" lang="zh-CN" sz="1600" b="0" i="0" u="none" strike="noStrike" kern="1200" cap="none" spc="12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+mn-cs"/>
                  <a:sym typeface="+mn-ea"/>
                </a:rPr>
                <a:t>。</a:t>
              </a:r>
              <a:endParaRPr kumimoji="0" lang="zh-CN" sz="1600" b="0" i="0" u="none" strike="noStrike" kern="1200" cap="none" spc="12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+mn-ea"/>
              </a:endParaRPr>
            </a:p>
          </p:txBody>
        </p:sp>
        <p:sp>
          <p:nvSpPr>
            <p:cNvPr id="9" name="文本框 4"/>
            <p:cNvSpPr txBox="1"/>
            <p:nvPr/>
          </p:nvSpPr>
          <p:spPr>
            <a:xfrm>
              <a:off x="845820" y="4540250"/>
              <a:ext cx="3312795" cy="400050"/>
            </a:xfrm>
            <a:prstGeom prst="round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+mn-cs"/>
                </a:rPr>
                <a:t>核心组层面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91660" y="1706245"/>
            <a:ext cx="3414395" cy="2832100"/>
            <a:chOff x="4447540" y="2320290"/>
            <a:chExt cx="3414395" cy="2832100"/>
          </a:xfrm>
        </p:grpSpPr>
        <p:sp>
          <p:nvSpPr>
            <p:cNvPr id="10" name="矩形 9"/>
            <p:cNvSpPr/>
            <p:nvPr/>
          </p:nvSpPr>
          <p:spPr>
            <a:xfrm>
              <a:off x="4447540" y="2656205"/>
              <a:ext cx="2952750" cy="2496185"/>
            </a:xfrm>
            <a:prstGeom prst="rect">
              <a:avLst/>
            </a:prstGeom>
            <a:noFill/>
            <a:ln>
              <a:solidFill>
                <a:srgbClr val="4F6E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5"/>
            <p:cNvSpPr txBox="1"/>
            <p:nvPr/>
          </p:nvSpPr>
          <p:spPr>
            <a:xfrm>
              <a:off x="4616450" y="3044825"/>
              <a:ext cx="2783840" cy="210756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1600" b="0" i="0" u="none" strike="noStrike" kern="1200" cap="none" spc="12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+mn-cs"/>
                  <a:sym typeface="+mn-ea"/>
                </a:rPr>
                <a:t>能够在资源开发和利用方面，借助课题研究，完善自己的市级课题开展的同时，积累更多可行性的策略方法</a:t>
              </a:r>
              <a:r>
                <a:rPr kumimoji="0" lang="zh-CN" sz="1600" b="0" i="0" u="none" strike="noStrike" kern="1200" cap="none" spc="12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+mn-cs"/>
                  <a:sym typeface="+mn-ea"/>
                </a:rPr>
                <a:t>。</a:t>
              </a:r>
              <a:endParaRPr kumimoji="0" lang="zh-CN" sz="1600" b="0" i="0" u="none" strike="noStrike" kern="1200" cap="none" spc="12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+mn-ea"/>
              </a:endParaRPr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4815840" y="2320290"/>
              <a:ext cx="2872740" cy="611505"/>
            </a:xfrm>
            <a:prstGeom prst="parallelogram">
              <a:avLst/>
            </a:prstGeom>
            <a:solidFill>
              <a:srgbClr val="4F6E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4"/>
            <p:cNvSpPr txBox="1"/>
            <p:nvPr/>
          </p:nvSpPr>
          <p:spPr>
            <a:xfrm>
              <a:off x="4549140" y="2416810"/>
              <a:ext cx="3312795" cy="400050"/>
            </a:xfrm>
            <a:prstGeom prst="round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+mn-cs"/>
                </a:rPr>
                <a:t>成长营的平台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094980" y="1917700"/>
            <a:ext cx="3327400" cy="2523490"/>
            <a:chOff x="8150860" y="2531745"/>
            <a:chExt cx="3327400" cy="2523490"/>
          </a:xfrm>
        </p:grpSpPr>
        <p:sp>
          <p:nvSpPr>
            <p:cNvPr id="15" name="矩形 14"/>
            <p:cNvSpPr/>
            <p:nvPr/>
          </p:nvSpPr>
          <p:spPr>
            <a:xfrm>
              <a:off x="8150860" y="2531745"/>
              <a:ext cx="2952750" cy="2161540"/>
            </a:xfrm>
            <a:prstGeom prst="rect">
              <a:avLst/>
            </a:prstGeom>
            <a:noFill/>
            <a:ln>
              <a:solidFill>
                <a:srgbClr val="FFB9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/>
            <p:cNvSpPr/>
            <p:nvPr/>
          </p:nvSpPr>
          <p:spPr>
            <a:xfrm>
              <a:off x="8432165" y="4443730"/>
              <a:ext cx="2872740" cy="611505"/>
            </a:xfrm>
            <a:prstGeom prst="parallelogram">
              <a:avLst/>
            </a:prstGeom>
            <a:solidFill>
              <a:srgbClr val="FFB9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5"/>
            <p:cNvSpPr txBox="1"/>
            <p:nvPr/>
          </p:nvSpPr>
          <p:spPr>
            <a:xfrm>
              <a:off x="8300720" y="2891790"/>
              <a:ext cx="2783840" cy="210756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1600" b="0" i="0" u="none" strike="noStrike" kern="1200" cap="none" spc="12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+mn-cs"/>
                  <a:sym typeface="+mn-ea"/>
                </a:rPr>
                <a:t>期待能够在带着徒弟成长的同时，真正地推动班级幼儿的发展。</a:t>
              </a:r>
              <a:endParaRPr kumimoji="0" sz="1600" b="0" i="0" u="none" strike="noStrike" kern="1200" cap="none" spc="12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+mn-ea"/>
              </a:endParaRPr>
            </a:p>
          </p:txBody>
        </p:sp>
        <p:sp>
          <p:nvSpPr>
            <p:cNvPr id="18" name="文本框 4"/>
            <p:cNvSpPr txBox="1"/>
            <p:nvPr/>
          </p:nvSpPr>
          <p:spPr>
            <a:xfrm>
              <a:off x="8165465" y="4540250"/>
              <a:ext cx="3312795" cy="400050"/>
            </a:xfrm>
            <a:prstGeom prst="round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+mn-cs"/>
                </a:rPr>
                <a:t>班级带班中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endParaRPr>
            </a:p>
          </p:txBody>
        </p:sp>
      </p:grp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906145" y="249555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rPr>
              <a:t>下阶段规划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sp>
        <p:nvSpPr>
          <p:cNvPr id="22" name="文本框 21"/>
          <p:cNvSpPr txBox="1"/>
          <p:nvPr>
            <p:custDataLst>
              <p:tags r:id="rId3"/>
            </p:custDataLst>
          </p:nvPr>
        </p:nvSpPr>
        <p:spPr>
          <a:xfrm>
            <a:off x="2167890" y="5076190"/>
            <a:ext cx="7569835" cy="8813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b="1" i="0" u="none" strike="noStrike" kern="1200" cap="none" spc="12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显性指标是</a:t>
            </a:r>
            <a:r>
              <a:rPr kumimoji="0" b="1" i="0" u="none" strike="noStrike" kern="1200" cap="none" spc="120" normalizeH="0" baseline="0" noProof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：</a:t>
            </a:r>
            <a:r>
              <a:rPr kumimoji="0" sz="1600" i="0" u="none" strike="noStrike" kern="1200" cap="none" spc="120" normalizeH="0" baseline="0" noProof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在公开课方面，能够有至少一节公开课活动；多钻研与课题相关的论文，争取有2篇发表、2篇获奖。</a:t>
            </a:r>
            <a:endParaRPr kumimoji="0" sz="1600" i="0" u="none" strike="noStrike" kern="1200" cap="none" spc="120" normalizeH="0" baseline="0" noProof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sp>
        <p:nvSpPr>
          <p:cNvPr id="24" name="文本框 36"/>
          <p:cNvSpPr txBox="1"/>
          <p:nvPr>
            <p:custDataLst>
              <p:tags r:id="rId4"/>
            </p:custDataLst>
          </p:nvPr>
        </p:nvSpPr>
        <p:spPr>
          <a:xfrm>
            <a:off x="925195" y="960120"/>
            <a:ext cx="4547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突破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专业能力提升方面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906145" y="249555"/>
            <a:ext cx="1960880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下阶段规划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sp>
        <p:nvSpPr>
          <p:cNvPr id="8" name="平行四边形 7"/>
          <p:cNvSpPr/>
          <p:nvPr>
            <p:custDataLst>
              <p:tags r:id="rId2"/>
            </p:custDataLst>
          </p:nvPr>
        </p:nvSpPr>
        <p:spPr>
          <a:xfrm>
            <a:off x="400490" y="0"/>
            <a:ext cx="351541" cy="664210"/>
          </a:xfrm>
          <a:prstGeom prst="parallelogram">
            <a:avLst>
              <a:gd name="adj" fmla="val 0"/>
            </a:avLst>
          </a:prstGeom>
          <a:solidFill>
            <a:srgbClr val="FFAA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思源黑体 CN Regular" panose="020B0500000000000000" charset="-122"/>
              <a:cs typeface="+mn-cs"/>
            </a:endParaRPr>
          </a:p>
        </p:txBody>
      </p:sp>
      <p:sp>
        <p:nvSpPr>
          <p:cNvPr id="24" name="文本框 36"/>
          <p:cNvSpPr txBox="1"/>
          <p:nvPr>
            <p:custDataLst>
              <p:tags r:id="rId3"/>
            </p:custDataLst>
          </p:nvPr>
        </p:nvSpPr>
        <p:spPr>
          <a:xfrm>
            <a:off x="925195" y="960120"/>
            <a:ext cx="4547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突破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统筹协调的能力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89" name="PA-图片 2" descr="C:\Users\2GGTFQ2\Desktop\tuwen(1)\图片\34\scooter-01-1442.jpgscooter-01-144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4627" r="4627"/>
          <a:stretch>
            <a:fillRect/>
          </a:stretch>
        </p:blipFill>
        <p:spPr>
          <a:xfrm>
            <a:off x="-3481449" y="2815362"/>
            <a:ext cx="3465404" cy="2598874"/>
          </a:xfrm>
          <a:prstGeom prst="rect">
            <a:avLst/>
          </a:prstGeom>
        </p:spPr>
      </p:pic>
      <p:pic>
        <p:nvPicPr>
          <p:cNvPr id="90" name="PA-图片 4" descr="C:\Users\2GGTFQ2\Desktop\tuwen(1)\图片\34\scooter-11-1442.jpgscooter-11-144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3" r="3"/>
          <a:stretch>
            <a:fillRect/>
          </a:stretch>
        </p:blipFill>
        <p:spPr>
          <a:xfrm>
            <a:off x="-7099206" y="2815362"/>
            <a:ext cx="3464927" cy="2598874"/>
          </a:xfrm>
          <a:prstGeom prst="rect">
            <a:avLst/>
          </a:prstGeom>
        </p:spPr>
      </p:pic>
      <p:sp>
        <p:nvSpPr>
          <p:cNvPr id="91" name="任意多边形: 形状 6"/>
          <p:cNvSpPr/>
          <p:nvPr>
            <p:custDataLst>
              <p:tags r:id="rId8"/>
            </p:custDataLst>
          </p:nvPr>
        </p:nvSpPr>
        <p:spPr>
          <a:xfrm rot="5400000">
            <a:off x="5831094" y="1682520"/>
            <a:ext cx="419774" cy="545133"/>
          </a:xfrm>
          <a:custGeom>
            <a:avLst/>
            <a:gdLst/>
            <a:ahLst/>
            <a:cxnLst/>
            <a:rect l="0" t="0" r="0" b="0"/>
            <a:pathLst>
              <a:path w="9996139" h="12979042">
                <a:moveTo>
                  <a:pt x="9709758" y="5818291"/>
                </a:moveTo>
                <a:lnTo>
                  <a:pt x="9710070" y="5817979"/>
                </a:lnTo>
                <a:lnTo>
                  <a:pt x="1598039" y="255436"/>
                </a:lnTo>
                <a:lnTo>
                  <a:pt x="1595505" y="257827"/>
                </a:lnTo>
                <a:cubicBezTo>
                  <a:pt x="1427428" y="98224"/>
                  <a:pt x="1199413" y="0"/>
                  <a:pt x="948110" y="0"/>
                </a:cubicBezTo>
                <a:cubicBezTo>
                  <a:pt x="431168" y="0"/>
                  <a:pt x="12125" y="414897"/>
                  <a:pt x="12125" y="927056"/>
                </a:cubicBezTo>
                <a:cubicBezTo>
                  <a:pt x="12125" y="1208341"/>
                  <a:pt x="0" y="1759072"/>
                  <a:pt x="12125" y="1747129"/>
                </a:cubicBezTo>
                <a:lnTo>
                  <a:pt x="12125" y="6489599"/>
                </a:lnTo>
                <a:lnTo>
                  <a:pt x="12125" y="11481605"/>
                </a:lnTo>
                <a:cubicBezTo>
                  <a:pt x="12125" y="11485738"/>
                  <a:pt x="12125" y="11802268"/>
                  <a:pt x="12125" y="12052285"/>
                </a:cubicBezTo>
                <a:cubicBezTo>
                  <a:pt x="12125" y="12564132"/>
                  <a:pt x="431168" y="12979041"/>
                  <a:pt x="948110" y="12979041"/>
                </a:cubicBezTo>
                <a:cubicBezTo>
                  <a:pt x="1200362" y="12979041"/>
                  <a:pt x="1429338" y="12880181"/>
                  <a:pt x="1597402" y="12719121"/>
                </a:cubicBezTo>
                <a:lnTo>
                  <a:pt x="1598039" y="12719446"/>
                </a:lnTo>
                <a:lnTo>
                  <a:pt x="9710070" y="7157073"/>
                </a:lnTo>
                <a:lnTo>
                  <a:pt x="9709758" y="7156579"/>
                </a:lnTo>
                <a:cubicBezTo>
                  <a:pt x="9886114" y="6988046"/>
                  <a:pt x="9996138" y="6751585"/>
                  <a:pt x="9996138" y="6489430"/>
                </a:cubicBezTo>
                <a:cubicBezTo>
                  <a:pt x="9996138" y="6488793"/>
                  <a:pt x="9996138" y="6488312"/>
                  <a:pt x="9996138" y="6487519"/>
                </a:cubicBezTo>
                <a:cubicBezTo>
                  <a:pt x="9996138" y="6486882"/>
                  <a:pt x="9996138" y="6486103"/>
                  <a:pt x="9996138" y="6485622"/>
                </a:cubicBezTo>
                <a:cubicBezTo>
                  <a:pt x="9996138" y="6223441"/>
                  <a:pt x="9886114" y="5986810"/>
                  <a:pt x="9709758" y="581829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92" name="任意多边形: 形状 10"/>
          <p:cNvSpPr/>
          <p:nvPr>
            <p:custDataLst>
              <p:tags r:id="rId9"/>
            </p:custDataLst>
          </p:nvPr>
        </p:nvSpPr>
        <p:spPr>
          <a:xfrm rot="16200000">
            <a:off x="5892993" y="5940048"/>
            <a:ext cx="419774" cy="545133"/>
          </a:xfrm>
          <a:custGeom>
            <a:avLst/>
            <a:gdLst/>
            <a:ahLst/>
            <a:cxnLst/>
            <a:rect l="0" t="0" r="0" b="0"/>
            <a:pathLst>
              <a:path w="9996139" h="12979042">
                <a:moveTo>
                  <a:pt x="9709758" y="5818291"/>
                </a:moveTo>
                <a:lnTo>
                  <a:pt x="9710070" y="5817979"/>
                </a:lnTo>
                <a:lnTo>
                  <a:pt x="1598039" y="255436"/>
                </a:lnTo>
                <a:lnTo>
                  <a:pt x="1595505" y="257827"/>
                </a:lnTo>
                <a:cubicBezTo>
                  <a:pt x="1427428" y="98224"/>
                  <a:pt x="1199413" y="0"/>
                  <a:pt x="948110" y="0"/>
                </a:cubicBezTo>
                <a:cubicBezTo>
                  <a:pt x="431168" y="0"/>
                  <a:pt x="12125" y="414897"/>
                  <a:pt x="12125" y="927056"/>
                </a:cubicBezTo>
                <a:cubicBezTo>
                  <a:pt x="12125" y="1208341"/>
                  <a:pt x="0" y="1759072"/>
                  <a:pt x="12125" y="1747129"/>
                </a:cubicBezTo>
                <a:lnTo>
                  <a:pt x="12125" y="6489599"/>
                </a:lnTo>
                <a:lnTo>
                  <a:pt x="12125" y="11481605"/>
                </a:lnTo>
                <a:cubicBezTo>
                  <a:pt x="12125" y="11485738"/>
                  <a:pt x="12125" y="11802268"/>
                  <a:pt x="12125" y="12052285"/>
                </a:cubicBezTo>
                <a:cubicBezTo>
                  <a:pt x="12125" y="12564132"/>
                  <a:pt x="431168" y="12979041"/>
                  <a:pt x="948110" y="12979041"/>
                </a:cubicBezTo>
                <a:cubicBezTo>
                  <a:pt x="1200362" y="12979041"/>
                  <a:pt x="1429338" y="12880181"/>
                  <a:pt x="1597402" y="12719121"/>
                </a:cubicBezTo>
                <a:lnTo>
                  <a:pt x="1598039" y="12719446"/>
                </a:lnTo>
                <a:lnTo>
                  <a:pt x="9710070" y="7157073"/>
                </a:lnTo>
                <a:lnTo>
                  <a:pt x="9709758" y="7156579"/>
                </a:lnTo>
                <a:cubicBezTo>
                  <a:pt x="9886114" y="6988046"/>
                  <a:pt x="9996138" y="6751585"/>
                  <a:pt x="9996138" y="6489430"/>
                </a:cubicBezTo>
                <a:cubicBezTo>
                  <a:pt x="9996138" y="6488793"/>
                  <a:pt x="9996138" y="6488312"/>
                  <a:pt x="9996138" y="6487519"/>
                </a:cubicBezTo>
                <a:cubicBezTo>
                  <a:pt x="9996138" y="6486882"/>
                  <a:pt x="9996138" y="6486103"/>
                  <a:pt x="9996138" y="6485622"/>
                </a:cubicBezTo>
                <a:cubicBezTo>
                  <a:pt x="9996138" y="6223441"/>
                  <a:pt x="9886114" y="5986810"/>
                  <a:pt x="9709758" y="581829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3" name="PA-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 l="23" r="23"/>
          <a:stretch>
            <a:fillRect/>
          </a:stretch>
        </p:blipFill>
        <p:spPr>
          <a:xfrm>
            <a:off x="-10716964" y="2815362"/>
            <a:ext cx="3463572" cy="2598874"/>
          </a:xfrm>
          <a:prstGeom prst="rect">
            <a:avLst/>
          </a:prstGeom>
        </p:spPr>
      </p:pic>
      <p:pic>
        <p:nvPicPr>
          <p:cNvPr id="94" name="PA-图片 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 l="23" r="23"/>
          <a:stretch>
            <a:fillRect/>
          </a:stretch>
        </p:blipFill>
        <p:spPr>
          <a:xfrm>
            <a:off x="136309" y="2815362"/>
            <a:ext cx="3463572" cy="2598874"/>
          </a:xfrm>
          <a:prstGeom prst="rect">
            <a:avLst/>
          </a:prstGeom>
        </p:spPr>
      </p:pic>
      <p:pic>
        <p:nvPicPr>
          <p:cNvPr id="95" name="PA-图片 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rcRect l="763" r="763"/>
          <a:stretch>
            <a:fillRect/>
          </a:stretch>
        </p:blipFill>
        <p:spPr>
          <a:xfrm>
            <a:off x="3754067" y="2358652"/>
            <a:ext cx="4680905" cy="3512294"/>
          </a:xfrm>
          <a:prstGeom prst="rect">
            <a:avLst/>
          </a:prstGeom>
        </p:spPr>
      </p:pic>
      <p:pic>
        <p:nvPicPr>
          <p:cNvPr id="96" name="PA-图片 3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rcRect l="8821" r="8821"/>
          <a:stretch>
            <a:fillRect/>
          </a:stretch>
        </p:blipFill>
        <p:spPr>
          <a:xfrm>
            <a:off x="8593152" y="2815362"/>
            <a:ext cx="3460708" cy="2596725"/>
          </a:xfrm>
          <a:prstGeom prst="rect">
            <a:avLst/>
          </a:prstGeom>
        </p:spPr>
      </p:pic>
      <p:pic>
        <p:nvPicPr>
          <p:cNvPr id="97" name="PA-图片 3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/>
          <a:srcRect l="23" r="23"/>
          <a:stretch>
            <a:fillRect/>
          </a:stretch>
        </p:blipFill>
        <p:spPr>
          <a:xfrm>
            <a:off x="12212039" y="2815362"/>
            <a:ext cx="3463572" cy="2598874"/>
          </a:xfrm>
          <a:prstGeom prst="rect">
            <a:avLst/>
          </a:prstGeom>
        </p:spPr>
      </p:pic>
      <p:pic>
        <p:nvPicPr>
          <p:cNvPr id="98" name="PA-图片 3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/>
          <a:srcRect l="5593" r="5593"/>
          <a:stretch>
            <a:fillRect/>
          </a:stretch>
        </p:blipFill>
        <p:spPr>
          <a:xfrm>
            <a:off x="15831958" y="2815362"/>
            <a:ext cx="3463572" cy="2598874"/>
          </a:xfrm>
          <a:prstGeom prst="rect">
            <a:avLst/>
          </a:prstGeom>
        </p:spPr>
      </p:pic>
    </p:spTree>
    <p:custDataLst>
      <p:tags r:id="rId22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967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00011113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967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3.91642e-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966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00015029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3466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09984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.1331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3468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-0.0001566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1000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-0.13350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969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001566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0002348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.00031334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969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40000">
                                          <p:val>
                                            <p:fltVal val="1.28409"/>
                                          </p:val>
                                        </p:tav>
                                        <p:tav tm="50000">
                                          <p:val>
                                            <p:fltVal val="1.28409"/>
                                          </p:val>
                                        </p:tav>
                                        <p:tav tm="55000">
                                          <p:val>
                                            <p:fltVal val="-0.284086"/>
                                          </p:val>
                                        </p:tav>
                                        <p:tav tm="60000">
                                          <p:val>
                                            <p:fltVal val="-0.284086"/>
                                          </p:val>
                                        </p:tav>
                                        <p:tav tm="100000">
                                          <p:val>
                                            <p:fltVal val="-0.7369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4000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fltVal val="1.75791"/>
                                          </p:val>
                                        </p:tav>
                                        <p:tav tm="55000">
                                          <p:val>
                                            <p:fltVal val="1.75791"/>
                                          </p:val>
                                        </p:tav>
                                        <p:tav tm="60000">
                                          <p:val>
                                            <p:fltVal val="0.6"/>
                                          </p:val>
                                        </p:tav>
                                        <p:tav tm="100000">
                                          <p:val>
                                            <p:fltVal val="0.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59353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00015029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5934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00011113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6433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09969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.1331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6935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-0.0001566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0002348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-0.00031334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643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09984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-0.1331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5938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001566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0002348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.00031334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40000">
                                          <p:val>
                                            <p:fltVal val="1.28409"/>
                                          </p:val>
                                        </p:tav>
                                        <p:tav tm="50000">
                                          <p:val>
                                            <p:fltVal val="1.28409"/>
                                          </p:val>
                                        </p:tav>
                                        <p:tav tm="55000">
                                          <p:val>
                                            <p:fltVal val="-0.284086"/>
                                          </p:val>
                                        </p:tav>
                                        <p:tav tm="60000">
                                          <p:val>
                                            <p:fltVal val="-0.284086"/>
                                          </p:val>
                                        </p:tav>
                                        <p:tav tm="100000">
                                          <p:val>
                                            <p:fltVal val="-0.7369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4000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fltVal val="1.75791"/>
                                          </p:val>
                                        </p:tav>
                                        <p:tav tm="55000">
                                          <p:val>
                                            <p:fltVal val="1.75791"/>
                                          </p:val>
                                        </p:tav>
                                        <p:tav tm="60000">
                                          <p:val>
                                            <p:fltVal val="0.6"/>
                                          </p:val>
                                        </p:tav>
                                        <p:tav tm="100000">
                                          <p:val>
                                            <p:fltVal val="0.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1.880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00011113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"/>
                            </p:stCondLst>
                            <p:childTnLst>
                              <p:par>
                                <p:cTn id="9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8901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94006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09973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.1331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9901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-0.0001566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00038518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-0.00031334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99046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9407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09984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-0.1331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40000">
                                          <p:val>
                                            <p:fltVal val="1.28409"/>
                                          </p:val>
                                        </p:tav>
                                        <p:tav tm="50000">
                                          <p:val>
                                            <p:fltVal val="1.28409"/>
                                          </p:val>
                                        </p:tav>
                                        <p:tav tm="55000">
                                          <p:val>
                                            <p:fltVal val="-0.284086"/>
                                          </p:val>
                                        </p:tav>
                                        <p:tav tm="60000">
                                          <p:val>
                                            <p:fltVal val="-0.284086"/>
                                          </p:val>
                                        </p:tav>
                                        <p:tav tm="100000">
                                          <p:val>
                                            <p:fltVal val="-0.7369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4000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fltVal val="1.75791"/>
                                          </p:val>
                                        </p:tav>
                                        <p:tav tm="55000">
                                          <p:val>
                                            <p:fltVal val="1.75791"/>
                                          </p:val>
                                        </p:tav>
                                        <p:tav tm="60000">
                                          <p:val>
                                            <p:fltVal val="0.6"/>
                                          </p:val>
                                        </p:tav>
                                        <p:tav tm="100000">
                                          <p:val>
                                            <p:fltVal val="0.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0002348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.00031334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1.5838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00011113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1.584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00015029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500"/>
                            </p:stCondLst>
                            <p:childTnLst>
                              <p:par>
                                <p:cTn id="13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1.236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09984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.1331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1.2869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-0.0001566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0003460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-0.00031334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1.2871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00015029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1.287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40000">
                                          <p:val>
                                            <p:fltVal val="1.28409"/>
                                          </p:val>
                                        </p:tav>
                                        <p:tav tm="50000">
                                          <p:val>
                                            <p:fltVal val="1.28409"/>
                                          </p:val>
                                        </p:tav>
                                        <p:tav tm="55000">
                                          <p:val>
                                            <p:fltVal val="-0.284086"/>
                                          </p:val>
                                        </p:tav>
                                        <p:tav tm="60000">
                                          <p:val>
                                            <p:fltVal val="-0.284086"/>
                                          </p:val>
                                        </p:tav>
                                        <p:tav tm="100000">
                                          <p:val>
                                            <p:fltVal val="-0.7369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4000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fltVal val="1.75791"/>
                                          </p:val>
                                        </p:tav>
                                        <p:tav tm="55000">
                                          <p:val>
                                            <p:fltVal val="1.75791"/>
                                          </p:val>
                                        </p:tav>
                                        <p:tav tm="60000">
                                          <p:val>
                                            <p:fltVal val="0.6"/>
                                          </p:val>
                                        </p:tav>
                                        <p:tav tm="100000">
                                          <p:val>
                                            <p:fltVal val="0.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09984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-0.1331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1.2869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001566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0003460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.00031334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1.2871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00015029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1.2873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4500"/>
                            </p:stCondLst>
                            <p:childTnLst>
                              <p:par>
                                <p:cTn id="17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1.5837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-0.0001566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0002348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-0.00031334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1.5838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00011113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1.584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00015029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40000">
                                          <p:val>
                                            <p:fltVal val="1.28409"/>
                                          </p:val>
                                        </p:tav>
                                        <p:tav tm="50000">
                                          <p:val>
                                            <p:fltVal val="1.28409"/>
                                          </p:val>
                                        </p:tav>
                                        <p:tav tm="55000">
                                          <p:val>
                                            <p:fltVal val="-0.284086"/>
                                          </p:val>
                                        </p:tav>
                                        <p:tav tm="60000">
                                          <p:val>
                                            <p:fltVal val="-0.284086"/>
                                          </p:val>
                                        </p:tav>
                                        <p:tav tm="100000">
                                          <p:val>
                                            <p:fltVal val="-0.7369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4000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fltVal val="1.75791"/>
                                          </p:val>
                                        </p:tav>
                                        <p:tav tm="55000">
                                          <p:val>
                                            <p:fltVal val="1.75791"/>
                                          </p:val>
                                        </p:tav>
                                        <p:tav tm="60000">
                                          <p:val>
                                            <p:fltVal val="0.6"/>
                                          </p:val>
                                        </p:tav>
                                        <p:tav tm="100000">
                                          <p:val>
                                            <p:fltVal val="0.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0.94006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099735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-0.1331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0.9901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001566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00038518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.00031334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0.99046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0.94071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09984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.1331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5500"/>
                            </p:stCondLst>
                            <p:childTnLst>
                              <p:par>
                                <p:cTn id="21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1.880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1.8807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00011113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40000">
                                          <p:val>
                                            <p:fltVal val="1.28409"/>
                                          </p:val>
                                        </p:tav>
                                        <p:tav tm="50000">
                                          <p:val>
                                            <p:fltVal val="1.28409"/>
                                          </p:val>
                                        </p:tav>
                                        <p:tav tm="55000">
                                          <p:val>
                                            <p:fltVal val="-0.284086"/>
                                          </p:val>
                                        </p:tav>
                                        <p:tav tm="60000">
                                          <p:val>
                                            <p:fltVal val="-0.284086"/>
                                          </p:val>
                                        </p:tav>
                                        <p:tav tm="100000">
                                          <p:val>
                                            <p:fltVal val="-0.7369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4000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fltVal val="1.75791"/>
                                          </p:val>
                                        </p:tav>
                                        <p:tav tm="55000">
                                          <p:val>
                                            <p:fltVal val="1.75791"/>
                                          </p:val>
                                        </p:tav>
                                        <p:tav tm="60000">
                                          <p:val>
                                            <p:fltVal val="0.6"/>
                                          </p:val>
                                        </p:tav>
                                        <p:tav tm="100000">
                                          <p:val>
                                            <p:fltVal val="0.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00015029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0.5934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00011113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0.6433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09969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-0.1331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0.6935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001566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0002348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.00031334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0.6438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09984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.1331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0.5938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-0.0001566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0002348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-0.00031334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2.177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40000">
                                          <p:val>
                                            <p:fltVal val="1.28409"/>
                                          </p:val>
                                        </p:tav>
                                        <p:tav tm="50000">
                                          <p:val>
                                            <p:fltVal val="1.28409"/>
                                          </p:val>
                                        </p:tav>
                                        <p:tav tm="55000">
                                          <p:val>
                                            <p:fltVal val="-0.284086"/>
                                          </p:val>
                                        </p:tav>
                                        <p:tav tm="60000">
                                          <p:val>
                                            <p:fltVal val="-0.284086"/>
                                          </p:val>
                                        </p:tav>
                                        <p:tav tm="100000">
                                          <p:val>
                                            <p:fltVal val="-0.73697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4000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fltVal val="1.75791"/>
                                          </p:val>
                                        </p:tav>
                                        <p:tav tm="55000">
                                          <p:val>
                                            <p:fltVal val="1.75791"/>
                                          </p:val>
                                        </p:tav>
                                        <p:tav tm="60000">
                                          <p:val>
                                            <p:fltVal val="0.6"/>
                                          </p:val>
                                        </p:tav>
                                        <p:tav tm="100000">
                                          <p:val>
                                            <p:fltVal val="0.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00011113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0.2967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3.91642e-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0.2966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00015029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0.34665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09984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-0.1331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0.34686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001566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.1000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.13350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0.29694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-0.0001566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-0.0002348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-0.00031334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-0.2969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682478" y="1640019"/>
            <a:ext cx="887476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感谢聆听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敬请批评指正！</a:t>
            </a:r>
            <a:endParaRPr kumimoji="0" lang="zh-CN" altLang="ja-JP" sz="8000" b="1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479789" y="659053"/>
            <a:ext cx="32324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4F6E70"/>
                </a:solidFill>
                <a:latin typeface="思源宋体 CN" panose="02020400000000000000" charset="-122"/>
                <a:ea typeface="思源宋体 CN" panose="02020400000000000000" charset="-122"/>
              </a:rPr>
              <a:t>目</a:t>
            </a:r>
            <a:r>
              <a:rPr lang="ja-JP" altLang="en-US" sz="6000" dirty="0">
                <a:solidFill>
                  <a:srgbClr val="FFAA9F"/>
                </a:solidFill>
                <a:latin typeface="思源宋体 CN" panose="02020400000000000000" charset="-122"/>
                <a:ea typeface="思源宋体 CN" panose="02020400000000000000" charset="-122"/>
                <a:sym typeface="+mn-ea"/>
              </a:rPr>
              <a:t>の</a:t>
            </a:r>
            <a:r>
              <a:rPr lang="zh-CN" altLang="en-US" sz="6000" dirty="0">
                <a:solidFill>
                  <a:srgbClr val="4F6E70"/>
                </a:solidFill>
                <a:latin typeface="思源宋体 CN" panose="02020400000000000000" charset="-122"/>
                <a:ea typeface="思源宋体 CN" panose="02020400000000000000" charset="-122"/>
              </a:rPr>
              <a:t>录</a:t>
            </a:r>
            <a:endParaRPr lang="zh-CN" altLang="ja-JP" sz="6000" dirty="0">
              <a:solidFill>
                <a:srgbClr val="4F6E70"/>
              </a:solidFill>
              <a:latin typeface="思源宋体 CN" panose="02020400000000000000" charset="-122"/>
              <a:ea typeface="思源宋体 CN" panose="02020400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4533899" y="1719424"/>
            <a:ext cx="315926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sz="2000" b="0" i="0" cap="all" dirty="0">
                <a:solidFill>
                  <a:srgbClr val="4F6E70"/>
                </a:solidFill>
                <a:effectLst/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CONTENTS</a:t>
            </a:r>
            <a:endParaRPr lang="zh-CN" altLang="en-US" sz="2000" b="0" i="0" cap="all" dirty="0">
              <a:solidFill>
                <a:srgbClr val="4F6E70"/>
              </a:solidFill>
              <a:effectLst/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214127" y="2765871"/>
            <a:ext cx="3149769" cy="923330"/>
            <a:chOff x="2336801" y="2765871"/>
            <a:chExt cx="3149769" cy="923330"/>
          </a:xfrm>
        </p:grpSpPr>
        <p:sp>
          <p:nvSpPr>
            <p:cNvPr id="7" name="文本框 6"/>
            <p:cNvSpPr txBox="1"/>
            <p:nvPr>
              <p:custDataLst>
                <p:tags r:id="rId3"/>
              </p:custDataLst>
            </p:nvPr>
          </p:nvSpPr>
          <p:spPr>
            <a:xfrm>
              <a:off x="2336801" y="2765871"/>
              <a:ext cx="9541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FFAA9F"/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01</a:t>
              </a:r>
              <a:endParaRPr lang="zh-CN" altLang="en-US" sz="5400" dirty="0">
                <a:solidFill>
                  <a:srgbClr val="FFAA9F"/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4"/>
              </p:custDataLst>
            </p:nvPr>
          </p:nvSpPr>
          <p:spPr>
            <a:xfrm>
              <a:off x="3779690" y="2967166"/>
              <a:ext cx="1706880" cy="460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rgbClr val="4F6E70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思考的</a:t>
              </a:r>
              <a:r>
                <a:rPr lang="zh-CN" altLang="en-US" sz="2400" dirty="0">
                  <a:solidFill>
                    <a:srgbClr val="4F6E70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方式</a:t>
              </a:r>
              <a:endParaRPr lang="zh-CN" altLang="en-US" sz="2400" dirty="0">
                <a:solidFill>
                  <a:srgbClr val="4F6E70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214127" y="4374326"/>
            <a:ext cx="3149769" cy="923330"/>
            <a:chOff x="2336801" y="4374326"/>
            <a:chExt cx="3149769" cy="923330"/>
          </a:xfrm>
        </p:grpSpPr>
        <p:sp>
          <p:nvSpPr>
            <p:cNvPr id="10" name="文本框 9"/>
            <p:cNvSpPr txBox="1"/>
            <p:nvPr>
              <p:custDataLst>
                <p:tags r:id="rId5"/>
              </p:custDataLst>
            </p:nvPr>
          </p:nvSpPr>
          <p:spPr>
            <a:xfrm>
              <a:off x="2336801" y="4374326"/>
              <a:ext cx="9541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FFAA9F"/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03</a:t>
              </a:r>
              <a:endParaRPr lang="zh-CN" altLang="en-US" sz="5400" dirty="0">
                <a:solidFill>
                  <a:srgbClr val="FFAA9F"/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6"/>
              </p:custDataLst>
            </p:nvPr>
          </p:nvSpPr>
          <p:spPr>
            <a:xfrm>
              <a:off x="3779690" y="4440366"/>
              <a:ext cx="1706880" cy="460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rgbClr val="4F6E70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下阶段规划</a:t>
              </a:r>
              <a:endParaRPr lang="zh-CN" altLang="en-US" sz="2400" dirty="0">
                <a:solidFill>
                  <a:srgbClr val="4F6E70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735966" y="2765871"/>
            <a:ext cx="2683044" cy="923330"/>
            <a:chOff x="7006421" y="2765871"/>
            <a:chExt cx="2683044" cy="923330"/>
          </a:xfrm>
        </p:grpSpPr>
        <p:sp>
          <p:nvSpPr>
            <p:cNvPr id="4" name="文本框 3"/>
            <p:cNvSpPr txBox="1"/>
            <p:nvPr>
              <p:custDataLst>
                <p:tags r:id="rId7"/>
              </p:custDataLst>
            </p:nvPr>
          </p:nvSpPr>
          <p:spPr>
            <a:xfrm>
              <a:off x="7006421" y="2765871"/>
              <a:ext cx="9541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FFAA9F"/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02</a:t>
              </a:r>
              <a:endParaRPr lang="zh-CN" altLang="en-US" sz="5400" dirty="0">
                <a:solidFill>
                  <a:srgbClr val="FFAA9F"/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  <p:sp>
          <p:nvSpPr>
            <p:cNvPr id="5" name="矩形 4"/>
            <p:cNvSpPr/>
            <p:nvPr>
              <p:custDataLst>
                <p:tags r:id="rId8"/>
              </p:custDataLst>
            </p:nvPr>
          </p:nvSpPr>
          <p:spPr>
            <a:xfrm>
              <a:off x="7982585" y="2997011"/>
              <a:ext cx="1706880" cy="460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rgbClr val="4F6E70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做事的</a:t>
              </a:r>
              <a:r>
                <a:rPr lang="zh-CN" altLang="en-US" sz="2400" dirty="0">
                  <a:solidFill>
                    <a:srgbClr val="4F6E70"/>
                  </a:solidFill>
                  <a:latin typeface="思源黑体 CN Bold" panose="020B0800000000000000" charset="-122"/>
                  <a:ea typeface="思源黑体 CN Bold" panose="020B0800000000000000" charset="-122"/>
                </a:rPr>
                <a:t>态度</a:t>
              </a:r>
              <a:endParaRPr lang="zh-CN" altLang="en-US" sz="2400" dirty="0">
                <a:solidFill>
                  <a:srgbClr val="4F6E70"/>
                </a:solidFill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667964" y="2756259"/>
            <a:ext cx="88747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+mn-cs"/>
              </a:rPr>
              <a:t>思考的方式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038294" y="1672255"/>
            <a:ext cx="613410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all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rPr>
              <a:t>PART  ONE </a:t>
            </a:r>
            <a:endParaRPr kumimoji="0" lang="zh-CN" altLang="en-US" sz="2800" b="0" i="0" u="none" strike="noStrike" kern="1200" cap="all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Regular" panose="020B0500000000000000" charset="-122"/>
              <a:ea typeface="思源黑体 CN Regular" panose="020B0500000000000000" charset="-122"/>
              <a:cs typeface="+mn-cs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5531395" y="5223915"/>
            <a:ext cx="1147899" cy="15815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CEC7"/>
              </a:gs>
              <a:gs pos="100000">
                <a:srgbClr val="F6C48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思源黑体 CN Regular" panose="020B0500000000000000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906145" y="249555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rPr>
              <a:t>思考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rPr>
              <a:t>的方式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sp>
        <p:nvSpPr>
          <p:cNvPr id="8" name="平行四边形 7"/>
          <p:cNvSpPr/>
          <p:nvPr>
            <p:custDataLst>
              <p:tags r:id="rId2"/>
            </p:custDataLst>
          </p:nvPr>
        </p:nvSpPr>
        <p:spPr>
          <a:xfrm>
            <a:off x="400490" y="0"/>
            <a:ext cx="351541" cy="664210"/>
          </a:xfrm>
          <a:prstGeom prst="parallelogram">
            <a:avLst>
              <a:gd name="adj" fmla="val 0"/>
            </a:avLst>
          </a:prstGeom>
          <a:solidFill>
            <a:srgbClr val="FFAA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思源黑体 CN Regular" panose="020B0500000000000000" charset="-122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733096" y="1990775"/>
            <a:ext cx="6142990" cy="485775"/>
            <a:chOff x="4733096" y="1990775"/>
            <a:chExt cx="6142990" cy="485775"/>
          </a:xfrm>
        </p:grpSpPr>
        <p:sp>
          <p:nvSpPr>
            <p:cNvPr id="2" name="箭头: 五边形 27"/>
            <p:cNvSpPr/>
            <p:nvPr/>
          </p:nvSpPr>
          <p:spPr>
            <a:xfrm>
              <a:off x="4733096" y="1990775"/>
              <a:ext cx="1310640" cy="485775"/>
            </a:xfrm>
            <a:prstGeom prst="homePlate">
              <a:avLst/>
            </a:prstGeom>
            <a:solidFill>
              <a:srgbClr val="FFB9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6385466" y="2094280"/>
              <a:ext cx="268605" cy="268605"/>
            </a:xfrm>
            <a:prstGeom prst="ellipse">
              <a:avLst/>
            </a:prstGeom>
            <a:noFill/>
            <a:ln w="31750">
              <a:solidFill>
                <a:srgbClr val="4F6E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16" name="文本框 4"/>
            <p:cNvSpPr txBox="1"/>
            <p:nvPr/>
          </p:nvSpPr>
          <p:spPr>
            <a:xfrm>
              <a:off x="6995601" y="2056815"/>
              <a:ext cx="3880485" cy="367665"/>
            </a:xfrm>
            <a:prstGeom prst="round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思源黑体 CN Regular" panose="020B0500000000000000" charset="-122"/>
                </a:rPr>
                <a:t>严谨的表达方式和思维习惯。</a:t>
              </a:r>
              <a:endPara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733096" y="3312210"/>
            <a:ext cx="5958840" cy="2635885"/>
            <a:chOff x="4733096" y="3312210"/>
            <a:chExt cx="5958840" cy="2635885"/>
          </a:xfrm>
        </p:grpSpPr>
        <p:sp>
          <p:nvSpPr>
            <p:cNvPr id="9" name="箭头: 五边形 31"/>
            <p:cNvSpPr/>
            <p:nvPr/>
          </p:nvSpPr>
          <p:spPr>
            <a:xfrm>
              <a:off x="4733096" y="3462070"/>
              <a:ext cx="1310640" cy="485775"/>
            </a:xfrm>
            <a:prstGeom prst="homePlate">
              <a:avLst/>
            </a:prstGeom>
            <a:solidFill>
              <a:srgbClr val="FFB9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385466" y="3570020"/>
              <a:ext cx="268605" cy="268605"/>
            </a:xfrm>
            <a:prstGeom prst="ellipse">
              <a:avLst/>
            </a:prstGeom>
            <a:noFill/>
            <a:ln w="31750">
              <a:solidFill>
                <a:srgbClr val="4F6E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17" name="文本框 5"/>
            <p:cNvSpPr txBox="1"/>
            <p:nvPr/>
          </p:nvSpPr>
          <p:spPr>
            <a:xfrm>
              <a:off x="6951151" y="3312210"/>
              <a:ext cx="3740785" cy="263588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2200" b="0" i="0" u="none" strike="noStrike" kern="1200" cap="none" spc="12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思源黑体 CN Regular" panose="020B0500000000000000" charset="-122"/>
                  <a:sym typeface="+mn-ea"/>
                </a:rPr>
                <a:t>在项目推进前及推进的过程中，需要有</a:t>
              </a:r>
              <a:r>
                <a:rPr kumimoji="0" sz="2200" b="0" i="0" u="none" strike="noStrike" kern="1200" cap="none" spc="12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思源黑体 CN Regular" panose="020B0500000000000000" charset="-122"/>
                  <a:sym typeface="+mn-ea"/>
                </a:rPr>
                <a:t>明晰的建设目标</a:t>
              </a:r>
              <a:r>
                <a:rPr kumimoji="0" sz="2200" b="0" i="0" u="none" strike="noStrike" kern="1200" cap="none" spc="12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思源黑体 CN Regular" panose="020B0500000000000000" charset="-122"/>
                  <a:sym typeface="+mn-ea"/>
                </a:rPr>
                <a:t>；有</a:t>
              </a:r>
              <a:r>
                <a:rPr kumimoji="0" sz="2200" b="0" i="0" u="none" strike="noStrike" kern="1200" cap="none" spc="12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思源黑体 CN Regular" panose="020B0500000000000000" charset="-122"/>
                  <a:sym typeface="+mn-ea"/>
                </a:rPr>
                <a:t>清晰的人员分工</a:t>
              </a:r>
              <a:r>
                <a:rPr kumimoji="0" sz="2200" b="0" i="0" u="none" strike="noStrike" kern="1200" cap="none" spc="12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思源黑体 CN Regular" panose="020B0500000000000000" charset="-122"/>
                  <a:sym typeface="+mn-ea"/>
                </a:rPr>
                <a:t>、</a:t>
              </a:r>
              <a:r>
                <a:rPr kumimoji="0" sz="2200" b="0" i="0" u="none" strike="noStrike" kern="1200" cap="none" spc="12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思源黑体 CN Regular" panose="020B0500000000000000" charset="-122"/>
                  <a:sym typeface="+mn-ea"/>
                </a:rPr>
                <a:t>明确的时间节点</a:t>
              </a:r>
              <a:r>
                <a:rPr kumimoji="0" sz="2200" b="0" i="0" u="none" strike="noStrike" kern="1200" cap="none" spc="12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思源黑体 CN Regular" panose="020B0500000000000000" charset="-122"/>
                  <a:sym typeface="+mn-ea"/>
                </a:rPr>
                <a:t>以及</a:t>
              </a:r>
              <a:r>
                <a:rPr kumimoji="0" sz="2200" b="0" i="0" u="none" strike="noStrike" kern="1200" cap="none" spc="12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思源黑体 CN Regular" panose="020B0500000000000000" charset="-122"/>
                  <a:sym typeface="+mn-ea"/>
                </a:rPr>
                <a:t>每次行动的具体的要求和标准</a:t>
              </a:r>
              <a:r>
                <a:rPr kumimoji="0" sz="2200" b="0" i="0" u="none" strike="noStrike" kern="1200" cap="none" spc="12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思源黑体 CN Regular" panose="020B0500000000000000" charset="-122"/>
                  <a:sym typeface="+mn-ea"/>
                </a:rPr>
                <a:t>。</a:t>
              </a:r>
              <a:endParaRPr kumimoji="0" sz="2200" b="0" i="0" u="none" strike="noStrike" kern="1200" cap="none" spc="12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+mn-ea"/>
              </a:endParaRPr>
            </a:p>
          </p:txBody>
        </p:sp>
      </p:grpSp>
      <p:sp>
        <p:nvSpPr>
          <p:cNvPr id="24" name="文本框 36"/>
          <p:cNvSpPr txBox="1"/>
          <p:nvPr>
            <p:custDataLst>
              <p:tags r:id="rId3"/>
            </p:custDataLst>
          </p:nvPr>
        </p:nvSpPr>
        <p:spPr>
          <a:xfrm>
            <a:off x="1039495" y="1130935"/>
            <a:ext cx="4306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1.有目的性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先思而后行；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3" name="图片 2" descr="IMG_7762(20240117-124655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640" y="2183765"/>
            <a:ext cx="4502150" cy="3377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906145" y="249555"/>
            <a:ext cx="1960880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思考</a:t>
            </a:r>
            <a:r>
              <a:rPr lang="zh-CN" altLang="en-US" sz="280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的方式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sp>
        <p:nvSpPr>
          <p:cNvPr id="8" name="平行四边形 7"/>
          <p:cNvSpPr/>
          <p:nvPr>
            <p:custDataLst>
              <p:tags r:id="rId2"/>
            </p:custDataLst>
          </p:nvPr>
        </p:nvSpPr>
        <p:spPr>
          <a:xfrm>
            <a:off x="400490" y="0"/>
            <a:ext cx="351541" cy="664210"/>
          </a:xfrm>
          <a:prstGeom prst="parallelogram">
            <a:avLst>
              <a:gd name="adj" fmla="val 0"/>
            </a:avLst>
          </a:prstGeom>
          <a:solidFill>
            <a:srgbClr val="FFAA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思源黑体 CN Regular" panose="020B0500000000000000" charset="-122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31215" y="2994025"/>
            <a:ext cx="3154045" cy="2523490"/>
            <a:chOff x="831215" y="2531745"/>
            <a:chExt cx="3154045" cy="2523490"/>
          </a:xfrm>
        </p:grpSpPr>
        <p:sp>
          <p:nvSpPr>
            <p:cNvPr id="2" name="矩形 1"/>
            <p:cNvSpPr/>
            <p:nvPr/>
          </p:nvSpPr>
          <p:spPr>
            <a:xfrm>
              <a:off x="831215" y="2531745"/>
              <a:ext cx="2952750" cy="2161540"/>
            </a:xfrm>
            <a:prstGeom prst="rect">
              <a:avLst/>
            </a:prstGeom>
            <a:noFill/>
            <a:ln>
              <a:solidFill>
                <a:srgbClr val="FFB9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平行四边形 2"/>
            <p:cNvSpPr/>
            <p:nvPr/>
          </p:nvSpPr>
          <p:spPr>
            <a:xfrm>
              <a:off x="1112520" y="4443730"/>
              <a:ext cx="2872740" cy="611505"/>
            </a:xfrm>
            <a:prstGeom prst="parallelogram">
              <a:avLst/>
            </a:prstGeom>
            <a:solidFill>
              <a:srgbClr val="FFB9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5"/>
            <p:cNvSpPr txBox="1"/>
            <p:nvPr/>
          </p:nvSpPr>
          <p:spPr>
            <a:xfrm>
              <a:off x="981075" y="2891790"/>
              <a:ext cx="2783840" cy="210756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2000" b="0" i="0" u="none" strike="noStrike" kern="1200" cap="none" spc="12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+mn-cs"/>
                  <a:sym typeface="+mn-ea"/>
                </a:rPr>
                <a:t>我们是否有教研组织机制的保障？</a:t>
              </a:r>
              <a:endParaRPr kumimoji="0" sz="2000" b="0" i="0" u="none" strike="noStrike" kern="1200" cap="none" spc="12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92175" y="1741805"/>
            <a:ext cx="6677025" cy="3723005"/>
            <a:chOff x="892175" y="1741805"/>
            <a:chExt cx="6677025" cy="3723005"/>
          </a:xfrm>
        </p:grpSpPr>
        <p:sp>
          <p:nvSpPr>
            <p:cNvPr id="10" name="矩形 9"/>
            <p:cNvSpPr/>
            <p:nvPr/>
          </p:nvSpPr>
          <p:spPr>
            <a:xfrm>
              <a:off x="4554220" y="2949575"/>
              <a:ext cx="2952750" cy="2161540"/>
            </a:xfrm>
            <a:prstGeom prst="rect">
              <a:avLst/>
            </a:prstGeom>
            <a:noFill/>
            <a:ln>
              <a:solidFill>
                <a:srgbClr val="4F6E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5"/>
            <p:cNvSpPr txBox="1"/>
            <p:nvPr/>
          </p:nvSpPr>
          <p:spPr>
            <a:xfrm>
              <a:off x="4785360" y="3357245"/>
              <a:ext cx="2783840" cy="210756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2000" b="0" i="0" u="none" strike="noStrike" kern="1200" cap="none" spc="12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+mn-cs"/>
                  <a:sym typeface="+mn-ea"/>
                </a:rPr>
                <a:t>教研阶段主持人把控能力如何？</a:t>
              </a:r>
              <a:endParaRPr kumimoji="0" sz="2000" b="0" i="0" u="none" strike="noStrike" kern="1200" cap="none" spc="12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+mn-ea"/>
              </a:endParaRPr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892175" y="1741805"/>
              <a:ext cx="5586730" cy="611505"/>
            </a:xfrm>
            <a:prstGeom prst="parallelogram">
              <a:avLst/>
            </a:prstGeom>
            <a:solidFill>
              <a:srgbClr val="4F6E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4"/>
            <p:cNvSpPr txBox="1"/>
            <p:nvPr/>
          </p:nvSpPr>
          <p:spPr>
            <a:xfrm>
              <a:off x="981075" y="1847215"/>
              <a:ext cx="5527040" cy="400050"/>
            </a:xfrm>
            <a:prstGeom prst="round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+mn-cs"/>
                </a:rPr>
                <a:t>提高教师参与园本教研的积极性的途径有哪些？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150860" y="2994025"/>
            <a:ext cx="3154045" cy="2523490"/>
            <a:chOff x="8150860" y="2531745"/>
            <a:chExt cx="3154045" cy="2523490"/>
          </a:xfrm>
        </p:grpSpPr>
        <p:sp>
          <p:nvSpPr>
            <p:cNvPr id="15" name="矩形 14"/>
            <p:cNvSpPr/>
            <p:nvPr/>
          </p:nvSpPr>
          <p:spPr>
            <a:xfrm>
              <a:off x="8150860" y="2531745"/>
              <a:ext cx="2952750" cy="2161540"/>
            </a:xfrm>
            <a:prstGeom prst="rect">
              <a:avLst/>
            </a:prstGeom>
            <a:noFill/>
            <a:ln>
              <a:solidFill>
                <a:srgbClr val="FFB9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/>
            <p:cNvSpPr/>
            <p:nvPr/>
          </p:nvSpPr>
          <p:spPr>
            <a:xfrm>
              <a:off x="8432165" y="4443730"/>
              <a:ext cx="2872740" cy="611505"/>
            </a:xfrm>
            <a:prstGeom prst="parallelogram">
              <a:avLst/>
            </a:prstGeom>
            <a:solidFill>
              <a:srgbClr val="FFB9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5"/>
            <p:cNvSpPr txBox="1"/>
            <p:nvPr/>
          </p:nvSpPr>
          <p:spPr>
            <a:xfrm>
              <a:off x="8300720" y="2891790"/>
              <a:ext cx="2783840" cy="210756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2000" b="0" i="0" u="none" strike="noStrike" kern="1200" cap="none" spc="12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+mn-cs"/>
                  <a:sym typeface="+mn-ea"/>
                </a:rPr>
                <a:t>教研的组织形式是否适宜？</a:t>
              </a:r>
              <a:endParaRPr kumimoji="0" sz="2000" b="0" i="0" u="none" strike="noStrike" kern="1200" cap="none" spc="12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+mn-ea"/>
              </a:endParaRPr>
            </a:p>
          </p:txBody>
        </p:sp>
      </p:grpSp>
      <p:sp>
        <p:nvSpPr>
          <p:cNvPr id="24" name="文本框 36"/>
          <p:cNvSpPr txBox="1"/>
          <p:nvPr>
            <p:custDataLst>
              <p:tags r:id="rId3"/>
            </p:custDataLst>
          </p:nvPr>
        </p:nvSpPr>
        <p:spPr>
          <a:xfrm>
            <a:off x="981075" y="1053465"/>
            <a:ext cx="8444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2.有条理性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找问题、找差距然后再寻找解决问题的途径；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906145" y="249555"/>
            <a:ext cx="1960880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思考</a:t>
            </a:r>
            <a:r>
              <a:rPr lang="zh-CN" altLang="en-US" sz="280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的方式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sp>
        <p:nvSpPr>
          <p:cNvPr id="8" name="平行四边形 7"/>
          <p:cNvSpPr/>
          <p:nvPr>
            <p:custDataLst>
              <p:tags r:id="rId2"/>
            </p:custDataLst>
          </p:nvPr>
        </p:nvSpPr>
        <p:spPr>
          <a:xfrm>
            <a:off x="400490" y="0"/>
            <a:ext cx="351541" cy="664210"/>
          </a:xfrm>
          <a:prstGeom prst="parallelogram">
            <a:avLst>
              <a:gd name="adj" fmla="val 0"/>
            </a:avLst>
          </a:prstGeom>
          <a:solidFill>
            <a:srgbClr val="FFAA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思源黑体 CN Regular" panose="020B0500000000000000" charset="-122"/>
              <a:cs typeface="+mn-cs"/>
            </a:endParaRPr>
          </a:p>
        </p:txBody>
      </p:sp>
      <p:sp>
        <p:nvSpPr>
          <p:cNvPr id="24" name="文本框 36"/>
          <p:cNvSpPr txBox="1"/>
          <p:nvPr>
            <p:custDataLst>
              <p:tags r:id="rId3"/>
            </p:custDataLst>
          </p:nvPr>
        </p:nvSpPr>
        <p:spPr>
          <a:xfrm>
            <a:off x="400685" y="1090930"/>
            <a:ext cx="7964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3.有远见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能宏观的看待事物，看得有深度、有高度。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81263" y="1870660"/>
            <a:ext cx="6931109" cy="4123943"/>
            <a:chOff x="599" y="2199"/>
            <a:chExt cx="12355" cy="7945"/>
          </a:xfrm>
        </p:grpSpPr>
        <p:pic>
          <p:nvPicPr>
            <p:cNvPr id="15" name="图片 14" descr="C:/Users/33426/Desktop/IMG_7724(20240116-145710).JPGIMG_7724(20240116-145710)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5"/>
            <a:srcRect l="8" t="7151" r="-8" b="7151"/>
            <a:stretch>
              <a:fillRect/>
            </a:stretch>
          </p:blipFill>
          <p:spPr>
            <a:xfrm>
              <a:off x="6414" y="2227"/>
              <a:ext cx="6370" cy="4426"/>
            </a:xfrm>
            <a:prstGeom prst="rect">
              <a:avLst/>
            </a:prstGeom>
          </p:spPr>
        </p:pic>
        <p:pic>
          <p:nvPicPr>
            <p:cNvPr id="19" name="图片 18" descr="C:/Users/33426/Desktop/IMG_7723(20240116-145703).JPGIMG_7723(20240116-145703)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rcRect l="9" t="1799" r="-9" b="1799"/>
            <a:stretch>
              <a:fillRect/>
            </a:stretch>
          </p:blipFill>
          <p:spPr>
            <a:xfrm>
              <a:off x="599" y="2199"/>
              <a:ext cx="5699" cy="4454"/>
            </a:xfrm>
            <a:prstGeom prst="rect">
              <a:avLst/>
            </a:prstGeom>
          </p:spPr>
        </p:pic>
        <p:sp>
          <p:nvSpPr>
            <p:cNvPr id="2" name="矩形 1"/>
            <p:cNvSpPr/>
            <p:nvPr>
              <p:custDataLst>
                <p:tags r:id="rId8"/>
              </p:custDataLst>
            </p:nvPr>
          </p:nvSpPr>
          <p:spPr>
            <a:xfrm>
              <a:off x="611" y="6793"/>
              <a:ext cx="12343" cy="3351"/>
            </a:xfrm>
            <a:prstGeom prst="rect">
              <a:avLst/>
            </a:prstGeom>
            <a:solidFill>
              <a:srgbClr val="4F6E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9" name="文本框 4"/>
            <p:cNvSpPr txBox="1"/>
            <p:nvPr>
              <p:custDataLst>
                <p:tags r:id="rId9"/>
              </p:custDataLst>
            </p:nvPr>
          </p:nvSpPr>
          <p:spPr>
            <a:xfrm>
              <a:off x="1869" y="7447"/>
              <a:ext cx="10380" cy="227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+mn-cs"/>
                </a:rPr>
                <a:t>面对一个事物，我们不能紧盯着一小点，而是要提前通过多方位的学习、请教、思考、进行更全面的梳理概括，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+mn-cs"/>
                </a:rPr>
                <a:t>看得有深度、有高度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+mn-cs"/>
                </a:rPr>
                <a:t>。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endParaRPr>
            </a:p>
          </p:txBody>
        </p:sp>
      </p:grpSp>
      <p:pic>
        <p:nvPicPr>
          <p:cNvPr id="7" name="图片 6" descr="IMG_772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41030" y="145415"/>
            <a:ext cx="2919730" cy="6549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667964" y="2968349"/>
            <a:ext cx="88747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72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+mn-cs"/>
              </a:rPr>
              <a:t>做事的态度</a:t>
            </a:r>
            <a:endParaRPr kumimoji="0" sz="7200" b="1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038294" y="1672255"/>
            <a:ext cx="613410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all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rPr>
              <a:t>PART  TWO </a:t>
            </a:r>
            <a:endParaRPr kumimoji="0" lang="zh-CN" altLang="en-US" sz="2800" b="0" i="0" u="none" strike="noStrike" kern="1200" cap="all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Regular" panose="020B0500000000000000" charset="-122"/>
              <a:ea typeface="思源黑体 CN Regular" panose="020B0500000000000000" charset="-122"/>
              <a:cs typeface="+mn-cs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5531395" y="5223915"/>
            <a:ext cx="1147899" cy="15815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CEC7"/>
              </a:gs>
              <a:gs pos="100000">
                <a:srgbClr val="F6C48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思源黑体 CN Regular" panose="020B0500000000000000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C:/Users/33426/Desktop/IMG_7729(20240116-151120).JPGIMG_7729(20240116-151120)"/>
          <p:cNvPicPr>
            <a:picLocks noChangeAspect="1"/>
          </p:cNvPicPr>
          <p:nvPr/>
        </p:nvPicPr>
        <p:blipFill rotWithShape="1">
          <a:blip r:embed="rId1"/>
          <a:srcRect t="7069" b="7069"/>
          <a:stretch>
            <a:fillRect/>
          </a:stretch>
        </p:blipFill>
        <p:spPr>
          <a:xfrm>
            <a:off x="392430" y="2862580"/>
            <a:ext cx="1965325" cy="2433955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906145" y="249555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rPr>
              <a:t>做事的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rPr>
              <a:t>态度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sp>
        <p:nvSpPr>
          <p:cNvPr id="8" name="平行四边形 7"/>
          <p:cNvSpPr/>
          <p:nvPr>
            <p:custDataLst>
              <p:tags r:id="rId3"/>
            </p:custDataLst>
          </p:nvPr>
        </p:nvSpPr>
        <p:spPr>
          <a:xfrm>
            <a:off x="400490" y="0"/>
            <a:ext cx="351541" cy="664210"/>
          </a:xfrm>
          <a:prstGeom prst="parallelogram">
            <a:avLst>
              <a:gd name="adj" fmla="val 0"/>
            </a:avLst>
          </a:prstGeom>
          <a:solidFill>
            <a:srgbClr val="FFAA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思源黑体 CN Regular" panose="020B0500000000000000" charset="-122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55261" y="3685671"/>
            <a:ext cx="3511550" cy="2748915"/>
            <a:chOff x="7959767" y="3807594"/>
            <a:chExt cx="3511550" cy="2748915"/>
          </a:xfrm>
        </p:grpSpPr>
        <p:sp>
          <p:nvSpPr>
            <p:cNvPr id="11" name="文本框 5"/>
            <p:cNvSpPr txBox="1"/>
            <p:nvPr/>
          </p:nvSpPr>
          <p:spPr>
            <a:xfrm>
              <a:off x="8675412" y="3807594"/>
              <a:ext cx="2795905" cy="274891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2200" b="1" i="0" u="none" strike="noStrike" kern="1200" cap="none" spc="12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+mn-cs"/>
                  <a:sym typeface="+mn-ea"/>
                </a:rPr>
                <a:t>原有的观念不一定是正确的，只有不断地学习才能够不断地丰富自己，成为更好的自己。</a:t>
              </a:r>
              <a:endParaRPr kumimoji="0" sz="2200" b="1" i="0" u="none" strike="noStrike" kern="1200" cap="none" spc="12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+mn-ea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7959767" y="4073659"/>
              <a:ext cx="400685" cy="400685"/>
            </a:xfrm>
            <a:prstGeom prst="ellipse">
              <a:avLst/>
            </a:prstGeom>
            <a:solidFill>
              <a:srgbClr val="F6C4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855261" y="1871027"/>
            <a:ext cx="3816350" cy="1097280"/>
            <a:chOff x="7959767" y="1849889"/>
            <a:chExt cx="3816350" cy="1097280"/>
          </a:xfrm>
        </p:grpSpPr>
        <p:sp>
          <p:nvSpPr>
            <p:cNvPr id="16" name="文本框 1"/>
            <p:cNvSpPr txBox="1"/>
            <p:nvPr/>
          </p:nvSpPr>
          <p:spPr>
            <a:xfrm>
              <a:off x="8463322" y="1850524"/>
              <a:ext cx="3312795" cy="109664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AA9F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+mn-cs"/>
                </a:rPr>
                <a:t>共读共研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AA9F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AA9F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AA9F"/>
                  </a:solidFill>
                  <a:effectLst/>
                  <a:uLnTx/>
                  <a:uFillTx/>
                  <a:latin typeface="思源黑体 CN Bold" panose="020B0800000000000000" charset="-122"/>
                  <a:ea typeface="思源黑体 CN Bold" panose="020B0800000000000000" charset="-122"/>
                  <a:cs typeface="+mn-cs"/>
                </a:rPr>
                <a:t>自主阅读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AA9F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7959767" y="1849889"/>
              <a:ext cx="400685" cy="400685"/>
            </a:xfrm>
            <a:prstGeom prst="ellipse">
              <a:avLst/>
            </a:prstGeom>
            <a:solidFill>
              <a:srgbClr val="F6C4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</p:grpSp>
      <p:sp>
        <p:nvSpPr>
          <p:cNvPr id="24" name="文本框 36"/>
          <p:cNvSpPr txBox="1"/>
          <p:nvPr>
            <p:custDataLst>
              <p:tags r:id="rId4"/>
            </p:custDataLst>
          </p:nvPr>
        </p:nvSpPr>
        <p:spPr>
          <a:xfrm>
            <a:off x="751840" y="960120"/>
            <a:ext cx="6657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1.执着追求、心有定力，做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会学习思辨的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教师；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2" name="图片 1" descr="C:/Users/33426/Desktop/IMG_7728(20240116-151119).JPGIMG_7728(20240116-151119)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 t="5922" b="5922"/>
          <a:stretch>
            <a:fillRect/>
          </a:stretch>
        </p:blipFill>
        <p:spPr>
          <a:xfrm>
            <a:off x="2577465" y="2002790"/>
            <a:ext cx="2303145" cy="2852420"/>
          </a:xfrm>
          <a:prstGeom prst="rect">
            <a:avLst/>
          </a:prstGeom>
          <a:ln w="12700">
            <a:solidFill>
              <a:schemeClr val="accent2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0" name="图片 9" descr="C:/Users/33426/Desktop/IMG_7730(20240116-151120).JPGIMG_7730(20240116-151120)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 t="8254" b="8254"/>
          <a:stretch>
            <a:fillRect/>
          </a:stretch>
        </p:blipFill>
        <p:spPr>
          <a:xfrm>
            <a:off x="5100320" y="2557780"/>
            <a:ext cx="2439670" cy="31877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906145" y="249555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rPr>
              <a:t>做事的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</a:rPr>
              <a:t>态度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sp>
        <p:nvSpPr>
          <p:cNvPr id="8" name="平行四边形 7"/>
          <p:cNvSpPr/>
          <p:nvPr>
            <p:custDataLst>
              <p:tags r:id="rId2"/>
            </p:custDataLst>
          </p:nvPr>
        </p:nvSpPr>
        <p:spPr>
          <a:xfrm>
            <a:off x="400490" y="0"/>
            <a:ext cx="351541" cy="664210"/>
          </a:xfrm>
          <a:prstGeom prst="parallelogram">
            <a:avLst>
              <a:gd name="adj" fmla="val 0"/>
            </a:avLst>
          </a:prstGeom>
          <a:solidFill>
            <a:srgbClr val="FFAA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思源黑体 CN Regular" panose="020B0500000000000000" charset="-122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733096" y="1990775"/>
            <a:ext cx="6142990" cy="963930"/>
            <a:chOff x="4733096" y="1990775"/>
            <a:chExt cx="6142990" cy="963930"/>
          </a:xfrm>
        </p:grpSpPr>
        <p:sp>
          <p:nvSpPr>
            <p:cNvPr id="2" name="箭头: 五边形 27"/>
            <p:cNvSpPr/>
            <p:nvPr/>
          </p:nvSpPr>
          <p:spPr>
            <a:xfrm>
              <a:off x="4733096" y="1990775"/>
              <a:ext cx="1310640" cy="485775"/>
            </a:xfrm>
            <a:prstGeom prst="homePlate">
              <a:avLst/>
            </a:prstGeom>
            <a:solidFill>
              <a:srgbClr val="FFB9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6385466" y="2094280"/>
              <a:ext cx="268605" cy="268605"/>
            </a:xfrm>
            <a:prstGeom prst="ellipse">
              <a:avLst/>
            </a:prstGeom>
            <a:noFill/>
            <a:ln w="31750">
              <a:solidFill>
                <a:srgbClr val="4F6E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16" name="文本框 4"/>
            <p:cNvSpPr txBox="1"/>
            <p:nvPr/>
          </p:nvSpPr>
          <p:spPr>
            <a:xfrm>
              <a:off x="6995601" y="2056815"/>
              <a:ext cx="3880485" cy="897890"/>
            </a:xfrm>
            <a:prstGeom prst="round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2200" b="1" i="0" u="none" strike="noStrike" kern="1200" cap="none" spc="120" normalizeH="0" baseline="0" noProof="0" dirty="0" err="1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思源黑体 CN Regular" panose="020B0500000000000000" charset="-122"/>
                </a:rPr>
                <a:t>调试心态，回归源头，重新认识岗位。</a:t>
              </a:r>
              <a:endParaRPr kumimoji="0" sz="2200" b="1" i="0" u="none" strike="noStrike" kern="1200" cap="none" spc="12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733096" y="3312210"/>
            <a:ext cx="5958840" cy="2635885"/>
            <a:chOff x="4733096" y="3312210"/>
            <a:chExt cx="5958840" cy="2635885"/>
          </a:xfrm>
        </p:grpSpPr>
        <p:sp>
          <p:nvSpPr>
            <p:cNvPr id="9" name="箭头: 五边形 31"/>
            <p:cNvSpPr/>
            <p:nvPr/>
          </p:nvSpPr>
          <p:spPr>
            <a:xfrm>
              <a:off x="4733096" y="3462070"/>
              <a:ext cx="1310640" cy="485775"/>
            </a:xfrm>
            <a:prstGeom prst="homePlate">
              <a:avLst/>
            </a:prstGeom>
            <a:solidFill>
              <a:srgbClr val="FFB9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385466" y="3570020"/>
              <a:ext cx="268605" cy="268605"/>
            </a:xfrm>
            <a:prstGeom prst="ellipse">
              <a:avLst/>
            </a:prstGeom>
            <a:noFill/>
            <a:ln w="31750">
              <a:solidFill>
                <a:srgbClr val="4F6E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17" name="文本框 5"/>
            <p:cNvSpPr txBox="1"/>
            <p:nvPr/>
          </p:nvSpPr>
          <p:spPr>
            <a:xfrm>
              <a:off x="6951151" y="3312210"/>
              <a:ext cx="3740785" cy="263588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2200" b="1" i="0" u="none" strike="noStrike" kern="1200" cap="none" spc="120" normalizeH="0" baseline="0" noProof="0" dirty="0" err="1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思源黑体 CN Regular" panose="020B0500000000000000" charset="-122"/>
                  <a:sym typeface="+mn-ea"/>
                </a:rPr>
                <a:t>做好统筹规划。</a:t>
              </a:r>
              <a:endParaRPr kumimoji="0" sz="2200" b="1" i="0" u="none" strike="noStrike" kern="1200" cap="none" spc="12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+mn-ea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2200" b="1" i="0" u="none" strike="noStrike" kern="1200" cap="none" spc="12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思源黑体 CN Regular" panose="020B0500000000000000" charset="-122"/>
                  <a:sym typeface="+mn-ea"/>
                </a:rPr>
                <a:t>分清轻重缓急、化繁为简，关注身边人的工作量、承受力，打团队战，需要时相互帮一把。</a:t>
              </a:r>
              <a:endParaRPr kumimoji="0" sz="2200" b="1" i="0" u="none" strike="noStrike" kern="1200" cap="none" spc="12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+mn-ea"/>
              </a:endParaRPr>
            </a:p>
          </p:txBody>
        </p:sp>
      </p:grpSp>
      <p:sp>
        <p:nvSpPr>
          <p:cNvPr id="24" name="文本框 36"/>
          <p:cNvSpPr txBox="1"/>
          <p:nvPr>
            <p:custDataLst>
              <p:tags r:id="rId3"/>
            </p:custDataLst>
          </p:nvPr>
        </p:nvSpPr>
        <p:spPr>
          <a:xfrm>
            <a:off x="1104900" y="944880"/>
            <a:ext cx="6454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F6E70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</a:rPr>
              <a:t>2.自我调节，静心修炼，做心智成熟的职场人。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F6E70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797425" y="2056765"/>
            <a:ext cx="10223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15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FFE2E1"/>
                    </a:gs>
                    <a:gs pos="100000">
                      <a:srgbClr val="E5C273"/>
                    </a:gs>
                  </a:gsLst>
                  <a:lin ang="5400000" scaled="1"/>
                </a:gradFill>
                <a:effectLst/>
                <a:uLnTx/>
                <a:uFillTx/>
                <a:latin typeface="字魂55号-龙吟手书" panose="00000500000000000000" pitchFamily="2" charset="-122"/>
                <a:ea typeface="字魂55号-龙吟手书" panose="000005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第一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797425" y="3470275"/>
            <a:ext cx="10223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15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FFE2E1"/>
                    </a:gs>
                    <a:gs pos="100000">
                      <a:srgbClr val="E5C273"/>
                    </a:gs>
                  </a:gsLst>
                  <a:lin ang="5400000" scaled="1"/>
                </a:gradFill>
                <a:effectLst/>
                <a:uLnTx/>
                <a:uFillTx/>
                <a:latin typeface="字魂55号-龙吟手书" panose="00000500000000000000" pitchFamily="2" charset="-122"/>
                <a:ea typeface="字魂55号-龙吟手书" panose="000005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第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二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pic>
        <p:nvPicPr>
          <p:cNvPr id="7" name="图片 6" descr="IMG_7765(20240117-125539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695" y="3947795"/>
            <a:ext cx="3186430" cy="2390140"/>
          </a:xfrm>
          <a:prstGeom prst="rect">
            <a:avLst/>
          </a:prstGeom>
        </p:spPr>
      </p:pic>
      <p:pic>
        <p:nvPicPr>
          <p:cNvPr id="10" name="图片 9" descr="IMG_7764(20240117-125535)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6145" y="1461770"/>
            <a:ext cx="3161665" cy="2371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0798,&quot;width&quot;:19200}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UNIT_DIAGRAM_MODELTYPE" val="flashPicture"/>
  <p:tag name="KSO_WM_UNIT_VALUE" val="639*852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3_1"/>
  <p:tag name="KSO_WM_UNIT_ID" val="mixed20199734_1*ζ_h_d*1_3_1"/>
  <p:tag name="KSO_WM_TEMPLATE_CATEGORY" val="mixed"/>
  <p:tag name="KSO_WM_TEMPLATE_INDEX" val="20199734"/>
  <p:tag name="KSO_WM_UNIT_LAYERLEVEL" val="1_1_1"/>
  <p:tag name="KSO_WM_TAG_VERSION" val="1.0"/>
  <p:tag name="KSO_WM_BEAUTIFY_FLAG" val="#wm#"/>
  <p:tag name="PA" val="v5.2.10"/>
  <p:tag name="RESOURCELIBID_ANIM" val="557083"/>
  <p:tag name="KSO_WM_UNIT_FLASH_PICTURE_RATE" val="2"/>
</p:tagLst>
</file>

<file path=ppt/tags/tag108.xml><?xml version="1.0" encoding="utf-8"?>
<p:tagLst xmlns:p="http://schemas.openxmlformats.org/presentationml/2006/main">
  <p:tag name="KSO_WM_UNIT_DIAGRAM_MODELTYPE" val="flashPicture"/>
  <p:tag name="KSO_WM_UNIT_VALUE" val="864*1152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2_1"/>
  <p:tag name="KSO_WM_UNIT_ID" val="mixed20199734_1*ζ_h_d*1_2_1"/>
  <p:tag name="KSO_WM_TEMPLATE_CATEGORY" val="mixed"/>
  <p:tag name="KSO_WM_TEMPLATE_INDEX" val="20199734"/>
  <p:tag name="KSO_WM_UNIT_LAYERLEVEL" val="1_1_1"/>
  <p:tag name="KSO_WM_TAG_VERSION" val="1.0"/>
  <p:tag name="KSO_WM_BEAUTIFY_FLAG" val="#wm#"/>
  <p:tag name="PA" val="v5.2.10"/>
  <p:tag name="RESOURCELIBID_ANIM" val="557083"/>
  <p:tag name="KSO_WM_UNIT_FLASH_PICTURE_RATE" val="2"/>
</p:tagLst>
</file>

<file path=ppt/tags/tag109.xml><?xml version="1.0" encoding="utf-8"?>
<p:tagLst xmlns:p="http://schemas.openxmlformats.org/presentationml/2006/main">
  <p:tag name="KSO_WM_UNIT_DIAGRAM_MODELTYPE" val="flashPicture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SUBTYPE" val="f"/>
  <p:tag name="KSO_WM_UNIT_TYPE" val="ζ_i"/>
  <p:tag name="KSO_WM_UNIT_INDEX" val="1_1"/>
  <p:tag name="KSO_WM_UNIT_ID" val="mixed20199734_1*ζ_i*1_1"/>
  <p:tag name="KSO_WM_TEMPLATE_CATEGORY" val="mixed"/>
  <p:tag name="KSO_WM_TEMPLATE_INDEX" val="20199734"/>
  <p:tag name="KSO_WM_UNIT_LAYERLEVEL" val="1_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DIAGRAM_MODELTYPE" val="flashPicture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SUBTYPE" val="f"/>
  <p:tag name="KSO_WM_UNIT_TYPE" val="ζ_i"/>
  <p:tag name="KSO_WM_UNIT_INDEX" val="1_2"/>
  <p:tag name="KSO_WM_UNIT_ID" val="mixed20199734_1*ζ_i*1_2"/>
  <p:tag name="KSO_WM_TEMPLATE_CATEGORY" val="mixed"/>
  <p:tag name="KSO_WM_TEMPLATE_INDEX" val="20199734"/>
  <p:tag name="KSO_WM_UNIT_LAYERLEVEL" val="1_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DIAGRAM_MODELTYPE" val="flashPicture"/>
  <p:tag name="KSO_WM_UNIT_VALUE" val="639*852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1_1"/>
  <p:tag name="KSO_WM_UNIT_ID" val="mixed20199734_1*ζ_h_d*1_1_1"/>
  <p:tag name="KSO_WM_TEMPLATE_CATEGORY" val="mixed"/>
  <p:tag name="KSO_WM_TEMPLATE_INDEX" val="20199734"/>
  <p:tag name="KSO_WM_UNIT_LAYERLEVEL" val="1_1_1"/>
  <p:tag name="KSO_WM_TAG_VERSION" val="1.0"/>
  <p:tag name="KSO_WM_BEAUTIFY_FLAG" val="#wm#"/>
  <p:tag name="PA" val="v5.2.10"/>
  <p:tag name="RESOURCELIBID_ANIM" val="557083"/>
  <p:tag name="KSO_WM_UNIT_FLASH_PICTURE_RATE" val="2"/>
</p:tagLst>
</file>

<file path=ppt/tags/tag112.xml><?xml version="1.0" encoding="utf-8"?>
<p:tagLst xmlns:p="http://schemas.openxmlformats.org/presentationml/2006/main">
  <p:tag name="KSO_WM_UNIT_DIAGRAM_MODELTYPE" val="flashPicture"/>
  <p:tag name="KSO_WM_UNIT_VALUE" val="639*852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4_1"/>
  <p:tag name="KSO_WM_UNIT_ID" val="mixed20199734_1*ζ_h_d*1_4_1"/>
  <p:tag name="KSO_WM_TEMPLATE_CATEGORY" val="mixed"/>
  <p:tag name="KSO_WM_TEMPLATE_INDEX" val="20199734"/>
  <p:tag name="KSO_WM_UNIT_LAYERLEVEL" val="1_1_1"/>
  <p:tag name="KSO_WM_TAG_VERSION" val="1.0"/>
  <p:tag name="KSO_WM_BEAUTIFY_FLAG" val="#wm#"/>
  <p:tag name="PA" val="v5.2.10"/>
  <p:tag name="RESOURCELIBID_ANIM" val="557083"/>
  <p:tag name="KSO_WM_UNIT_FLASH_PICTURE_RATE" val="2"/>
</p:tagLst>
</file>

<file path=ppt/tags/tag113.xml><?xml version="1.0" encoding="utf-8"?>
<p:tagLst xmlns:p="http://schemas.openxmlformats.org/presentationml/2006/main">
  <p:tag name="KSO_WM_UNIT_DIAGRAM_MODELTYPE" val="flashPicture"/>
  <p:tag name="KSO_WM_UNIT_VALUE" val="639*852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5_1"/>
  <p:tag name="KSO_WM_UNIT_ID" val="mixed20199734_1*ζ_h_d*1_5_1"/>
  <p:tag name="KSO_WM_TEMPLATE_CATEGORY" val="mixed"/>
  <p:tag name="KSO_WM_TEMPLATE_INDEX" val="20199734"/>
  <p:tag name="KSO_WM_UNIT_LAYERLEVEL" val="1_1_1"/>
  <p:tag name="KSO_WM_TAG_VERSION" val="1.0"/>
  <p:tag name="KSO_WM_BEAUTIFY_FLAG" val="#wm#"/>
  <p:tag name="PA" val="v5.2.10"/>
  <p:tag name="RESOURCELIBID_ANIM" val="557083"/>
  <p:tag name="KSO_WM_UNIT_FLASH_PICTURE_RATE" val="2"/>
</p:tagLst>
</file>

<file path=ppt/tags/tag114.xml><?xml version="1.0" encoding="utf-8"?>
<p:tagLst xmlns:p="http://schemas.openxmlformats.org/presentationml/2006/main">
  <p:tag name="KSO_WM_UNIT_DIAGRAM_MODELTYPE" val="flashPicture"/>
  <p:tag name="KSO_WM_UNIT_VALUE" val="639*852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6_1"/>
  <p:tag name="KSO_WM_UNIT_ID" val="mixed20199734_1*ζ_h_d*1_6_1"/>
  <p:tag name="KSO_WM_TEMPLATE_CATEGORY" val="mixed"/>
  <p:tag name="KSO_WM_TEMPLATE_INDEX" val="20199734"/>
  <p:tag name="KSO_WM_UNIT_LAYERLEVEL" val="1_1_1"/>
  <p:tag name="KSO_WM_TAG_VERSION" val="1.0"/>
  <p:tag name="KSO_WM_BEAUTIFY_FLAG" val="#wm#"/>
  <p:tag name="PA" val="v5.2.10"/>
  <p:tag name="RESOURCELIBID_ANIM" val="557083"/>
  <p:tag name="KSO_WM_UNIT_FLASH_PICTURE_RATE" val="2"/>
</p:tagLst>
</file>

<file path=ppt/tags/tag115.xml><?xml version="1.0" encoding="utf-8"?>
<p:tagLst xmlns:p="http://schemas.openxmlformats.org/presentationml/2006/main">
  <p:tag name="KSO_WM_UNIT_DIAGRAM_MODELTYPE" val="flashPicture"/>
  <p:tag name="KSO_WM_UNIT_VALUE" val="639*852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7_1"/>
  <p:tag name="KSO_WM_UNIT_ID" val="mixed20199734_1*ζ_h_d*1_7_1"/>
  <p:tag name="KSO_WM_TEMPLATE_CATEGORY" val="mixed"/>
  <p:tag name="KSO_WM_TEMPLATE_INDEX" val="20199734"/>
  <p:tag name="KSO_WM_UNIT_LAYERLEVEL" val="1_1_1"/>
  <p:tag name="KSO_WM_TAG_VERSION" val="1.0"/>
  <p:tag name="KSO_WM_BEAUTIFY_FLAG" val="#wm#"/>
  <p:tag name="PA" val="v5.2.10"/>
  <p:tag name="RESOURCELIBID_ANIM" val="557083"/>
  <p:tag name="KSO_WM_UNIT_FLASH_PICTURE_RATE" val="2"/>
</p:tagLst>
</file>

<file path=ppt/tags/tag116.xml><?xml version="1.0" encoding="utf-8"?>
<p:tagLst xmlns:p="http://schemas.openxmlformats.org/presentationml/2006/main">
  <p:tag name="KSO_WM_UNIT_DIAGRAM_MODELTYPE" val="flashPicture"/>
  <p:tag name="KSO_WM_UNIT_VALUE" val="639*852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8_1"/>
  <p:tag name="KSO_WM_UNIT_ID" val="mixed20199734_1*ζ_h_d*1_8_1"/>
  <p:tag name="KSO_WM_TEMPLATE_CATEGORY" val="mixed"/>
  <p:tag name="KSO_WM_TEMPLATE_INDEX" val="20199734"/>
  <p:tag name="KSO_WM_UNIT_LAYERLEVEL" val="1_1_1"/>
  <p:tag name="KSO_WM_TAG_VERSION" val="1.0"/>
  <p:tag name="KSO_WM_BEAUTIFY_FLAG" val="#wm#"/>
  <p:tag name="PA" val="v5.2.10"/>
  <p:tag name="RESOURCELIBID_ANIM" val="557083"/>
  <p:tag name="KSO_WM_UNIT_FLASH_PICTURE_RATE" val="2"/>
</p:tagLst>
</file>

<file path=ppt/tags/tag117.xml><?xml version="1.0" encoding="utf-8"?>
<p:tagLst xmlns:p="http://schemas.openxmlformats.org/presentationml/2006/main">
  <p:tag name="KSO_WM_UNIT_FLASH_PICTURE_TYPE" val="1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COMMONDATA" val="eyJoZGlkIjoiNTY1YjgxZWVmMjU5YTIyMTRkYmZiNDIyODEzMjQ3ODEifQ=="/>
  <p:tag name="KSO_WPP_MARK_KEY" val="3c53f9dc-c69b-4434-b54b-be6dbfe93506"/>
  <p:tag name="commondata" val="eyJjb3VudCI6MSwiaGRpZCI6ImUzZmQ4NzVmYmM0YWIyNWEyOTUzNzJjOTk5YjU4MDZkIiwidXNlckNvdW50IjoxfQ==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PLACING_PICTURE_USER_VIEWPORT" val="{&quot;height&quot;:10798,&quot;width&quot;:19200}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PLACING_PICTURE_USER_VIEWPORT" val="{&quot;height&quot;:10798,&quot;width&quot;:19200}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UNIT_PLACING_PICTURE_USER_VIEWPORT" val="{&quot;height&quot;:3004,&quot;width&quot;:4523}"/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 CN Regular"/>
        <a:font script="Hant" typeface="新細明體"/>
        <a:font script="Arab" typeface="思源黑体 CN Regular"/>
        <a:font script="Hebr" typeface="思源黑体 CN Regular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Regular"/>
        <a:font script="Uigh" typeface="Microsoft Uighur"/>
        <a:font script="Geor" typeface="Sylfaen"/>
      </a:majorFont>
      <a:minorFont>
        <a:latin typeface="思源黑体 CN Regular"/>
        <a:ea typeface=""/>
        <a:cs typeface=""/>
        <a:font script="Jpan" typeface="ＭＳ Ｐゴシック"/>
        <a:font script="Hang" typeface="맑은 고딕"/>
        <a:font script="Hans" typeface="思源黑体 CN Regular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 CN Regular"/>
        <a:font script="Hant" typeface="新細明體"/>
        <a:font script="Arab" typeface="思源黑体 CN Regular"/>
        <a:font script="Hebr" typeface="思源黑体 CN Regular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Regular"/>
        <a:font script="Uigh" typeface="Microsoft Uighur"/>
        <a:font script="Geor" typeface="Sylfaen"/>
      </a:majorFont>
      <a:minorFont>
        <a:latin typeface="思源黑体 CN Regular"/>
        <a:ea typeface=""/>
        <a:cs typeface=""/>
        <a:font script="Jpan" typeface="ＭＳ Ｐゴシック"/>
        <a:font script="Hang" typeface="맑은 고딕"/>
        <a:font script="Hans" typeface="思源黑体 CN Regular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973</Words>
  <Application>WPS 演示</Application>
  <PresentationFormat>宽屏</PresentationFormat>
  <Paragraphs>152</Paragraphs>
  <Slides>15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思源黑体 CN Regular</vt:lpstr>
      <vt:lpstr>Wingdings</vt:lpstr>
      <vt:lpstr>汉仪颜楷简</vt:lpstr>
      <vt:lpstr>思源宋体 CN</vt:lpstr>
      <vt:lpstr>思源黑体 CN Bold</vt:lpstr>
      <vt:lpstr>华文新魏</vt:lpstr>
      <vt:lpstr>Arial</vt:lpstr>
      <vt:lpstr>字魂55号-龙吟手书</vt:lpstr>
      <vt:lpstr>楷体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miaomiao</dc:creator>
  <cp:lastModifiedBy>艳</cp:lastModifiedBy>
  <cp:revision>281</cp:revision>
  <dcterms:created xsi:type="dcterms:W3CDTF">2019-06-19T02:08:00Z</dcterms:created>
  <dcterms:modified xsi:type="dcterms:W3CDTF">2024-01-17T05:22:06Z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5C4F8590C5F344628A8AF9252896A062_11</vt:lpwstr>
  </property>
  <property fmtid="{D5CDD505-2E9C-101B-9397-08002B2CF9AE}" pid="4" name="KSOTemplateUUID">
    <vt:lpwstr>v1.0_mb_sG20jxrYHPsqpJjcE/3YxQ==</vt:lpwstr>
  </property>
</Properties>
</file>